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25" r:id="rId5"/>
    <p:sldId id="326" r:id="rId6"/>
    <p:sldId id="327" r:id="rId7"/>
    <p:sldId id="328" r:id="rId8"/>
    <p:sldId id="329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2" autoAdjust="0"/>
    <p:restoredTop sz="91264" autoAdjust="0"/>
  </p:normalViewPr>
  <p:slideViewPr>
    <p:cSldViewPr>
      <p:cViewPr varScale="1">
        <p:scale>
          <a:sx n="106" d="100"/>
          <a:sy n="106" d="100"/>
        </p:scale>
        <p:origin x="684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84AA43A-3F76-4A13-9CD6-36134EB429E3}" type="datetimeFigureOut">
              <a:rPr lang="he-IL"/>
              <a:t>י"א/תשרי/תש"פ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A850423A-8BCE-448E-A97B-03A88B2B12C1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5F674A4F-2B7A-4ECB-A400-260B2FFC03C1}" type="datetimeFigureOut">
              <a:t>י"א/תשרי/תש"פ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1F2A70B-78F2-4DCF-B53B-C990D2FAFB8A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שדה</a:t>
            </a:r>
            <a:r>
              <a:rPr lang="he-IL" baseline="0" dirty="0"/>
              <a:t> העמלה לא מופיע באופן אוטומטי, אנחנו מפעילים זאת באופן יזום למי שמבקש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355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לאחר</a:t>
            </a:r>
            <a:r>
              <a:rPr lang="he-IL" baseline="0" dirty="0"/>
              <a:t> שבחרנו לקוח יפתח חלון תיעוד שיחה, זאת מאחר וההקלטה נשמרת בתיק הלקוח בלשונית טיפול שוטף.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94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1F2A70B-78F2-4DCF-B53B-C990D2FAFB8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1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algn="r" latinLnBrk="0">
              <a:defRPr lang="he-IL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flipH="1">
            <a:off x="96837" y="1514475"/>
            <a:ext cx="10569575" cy="64008"/>
            <a:chOff x="1522413" y="1514475"/>
            <a:chExt cx="10569575" cy="64008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522414" y="1905000"/>
            <a:ext cx="9144000" cy="426720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/>
            </a:lvl6pPr>
            <a:lvl7pPr marL="1956816" algn="r" latinLnBrk="0">
              <a:defRPr lang="he-IL"/>
            </a:lvl7pPr>
            <a:lvl8pPr marL="1956816" algn="r" latinLnBrk="0">
              <a:defRPr lang="he-IL"/>
            </a:lvl8pPr>
            <a:lvl9pPr marL="1956816" algn="r" latinLnBrk="0">
              <a:defRPr lang="he-IL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שורה"/>
          <p:cNvGrpSpPr/>
          <p:nvPr/>
        </p:nvGrpSpPr>
        <p:grpSpPr bwMode="invGray">
          <a:xfrm rot="5400000">
            <a:off x="-955303" y="3472598"/>
            <a:ext cx="6492240" cy="64008"/>
            <a:chOff x="1522413" y="1514475"/>
            <a:chExt cx="10569575" cy="64008"/>
          </a:xfrm>
        </p:grpSpPr>
        <p:sp>
          <p:nvSpPr>
            <p:cNvPr id="8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548928" y="274639"/>
            <a:ext cx="1371600" cy="5901747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2661106" y="277813"/>
            <a:ext cx="9144001" cy="5898573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86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772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058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34440"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463040" algn="r" latinLnBrk="0">
              <a:defRPr lang="he-IL" baseline="0"/>
            </a:lvl6pPr>
            <a:lvl7pPr marL="1691640" algn="r" latinLnBrk="0">
              <a:defRPr lang="he-IL" baseline="0"/>
            </a:lvl7pPr>
            <a:lvl8pPr marL="1920240" algn="r" latinLnBrk="0">
              <a:defRPr lang="he-IL" baseline="0"/>
            </a:lvl8pPr>
            <a:lvl9pPr marL="2148840" algn="r" latinLnBrk="0">
              <a:defRPr lang="he-IL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2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3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שורה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צורה חופשית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6" name="צורה חופשית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7" name="צורה חופשית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8" name="צורה חופשית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9" name="צורה חופשית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0" name="צורה חופשית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1" name="צורה חופשית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2" name="צורה חופשית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3" name="צורה חופשית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4" name="צורה חופשית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5" name="צורה חופשית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צורה חופשית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צורה חופשית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8" name="צורה חופשית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צורה חופשית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0" name="צורה חופשית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1" name="צורה חופשית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2" name="צורה חופשית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3" name="צורה חופשית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4" name="צורה חופשית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5" name="צורה חופשית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6" name="צורה חופשית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7" name="צורה חופשית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8" name="צורה חופשית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9" name="צורה חופשית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0" name="צורה חופשית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1" name="צורה חופשית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2" name="צורה חופשית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3" name="צורה חופשית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4" name="צורה חופשית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5" name="צורה חופשית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6" name="צורה חופשית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7" name="צורה חופשית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8" name="צורה חופשית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9" name="צורה חופשית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0" name="צורה חופשית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1" name="צורה חופשית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2" name="צורה חופשית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3" name="צורה חופשית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4" name="צורה חופשית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5" name="צורה חופשית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6" name="צורה חופשית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7" name="צורה חופשית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8" name="צורה חופשית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9" name="צורה חופשית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0" name="צורה חופשית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1" name="צורה חופשית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2" name="צורה חופשית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3" name="צורה חופשית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4" name="צורה חופשית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5" name="צורה חופשית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6" name="צורה חופשית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7" name="צורה חופשית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8" name="צורה חופשית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9" name="צורה חופשית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0" name="צורה חופשית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1" name="צורה חופשית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2" name="צורה חופשית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3" name="צורה חופשית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4" name="צורה חופשית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5" name="צורה חופשית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6" name="צורה חופשית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7" name="צורה חופשית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8" name="צורה חופשית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9" name="צורה חופשית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0" name="צורה חופשית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1" name="צורה חופשית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2" name="צורה חופשית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3" name="צורה חופשית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4" name="צורה חופשית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5" name="צורה חופשית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6" name="צורה חופשית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7" name="צורה חופשית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8" name="צורה חופשית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r" latinLnBrk="0">
              <a:defRPr lang="he-IL" sz="44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שורה"/>
          <p:cNvGrpSpPr/>
          <p:nvPr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159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2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algn="r" latinLnBrk="0">
              <a:def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 baseline="0"/>
            </a:lvl7pPr>
            <a:lvl8pPr marL="1956816" algn="r" latinLnBrk="0">
              <a:defRPr lang="he-IL" sz="1600" baseline="0"/>
            </a:lvl8pPr>
            <a:lvl9pPr marL="1956816"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algn="r" latinLnBrk="0">
              <a:spcBef>
                <a:spcPts val="0"/>
              </a:spcBef>
              <a:buNone/>
              <a:defRPr lang="he-IL" sz="24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56816"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956816" algn="r" latinLnBrk="0">
              <a:defRPr lang="he-IL" sz="1600"/>
            </a:lvl6pPr>
            <a:lvl7pPr marL="1956816" algn="r" latinLnBrk="0">
              <a:defRPr lang="he-IL" sz="1600"/>
            </a:lvl7pPr>
            <a:lvl8pPr marL="1956816" algn="r" latinLnBrk="0">
              <a:defRPr lang="he-IL" sz="1600"/>
            </a:lvl8pPr>
            <a:lvl9pPr marL="1956816"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85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86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4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1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3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4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6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9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0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4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6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7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0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1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2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3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4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5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1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2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3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4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5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6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7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8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9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0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1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2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3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4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5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6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שורה"/>
          <p:cNvGrpSpPr/>
          <p:nvPr/>
        </p:nvGrpSpPr>
        <p:grpSpPr bwMode="invGray">
          <a:xfrm>
            <a:off x="1522413" y="1516937"/>
            <a:ext cx="10569575" cy="60316"/>
            <a:chOff x="1522413" y="1516937"/>
            <a:chExt cx="10569575" cy="60316"/>
          </a:xfrm>
        </p:grpSpPr>
        <p:sp>
          <p:nvSpPr>
            <p:cNvPr id="157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2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3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4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5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2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3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5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6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7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8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9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0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6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7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8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9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0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1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2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3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4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5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6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0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1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2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3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4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8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9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0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1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2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8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9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231" name="שורה"/>
          <p:cNvGrpSpPr/>
          <p:nvPr userDrawn="1"/>
        </p:nvGrpSpPr>
        <p:grpSpPr bwMode="invGray">
          <a:xfrm flipH="1">
            <a:off x="76199" y="1514475"/>
            <a:ext cx="10569575" cy="64008"/>
            <a:chOff x="1522413" y="1514475"/>
            <a:chExt cx="10569575" cy="64008"/>
          </a:xfrm>
        </p:grpSpPr>
        <p:sp>
          <p:nvSpPr>
            <p:cNvPr id="232" name="צורה חופשית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3" name="צורה חופשית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צורה חופשית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צורה חופשית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6" name="צורה חופשית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7" name="צורה חופשית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8" name="צורה חופשית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צורה חופשית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0" name="צורה חופשית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1" name="צורה חופשית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2" name="צורה חופשית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3" name="צורה חופשית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4" name="צורה חופשית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5" name="צורה חופשית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" name="צורה חופשית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7" name="צורה חופשית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8" name="צורה חופשית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9" name="צורה חופשית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0" name="צורה חופשית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1" name="צורה חופשית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2" name="צורה חופשית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3" name="צורה חופשית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4" name="צורה חופשית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5" name="צורה חופשית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6" name="צורה חופשית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7" name="צורה חופשית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8" name="צורה חופשית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9" name="צורה חופשית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0" name="צורה חופשית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1" name="צורה חופשית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2" name="צורה חופשית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3" name="צורה חופשית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4" name="צורה חופשית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5" name="צורה חופשית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צורה חופשית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צורה חופשית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צורה חופשית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צורה חופשית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צורה חופשית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צורה חופשית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צורה חופשית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צורה חופשית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צורה חופשית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צורה חופשית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צורה חופשית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צורה חופשית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צורה חופשית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צורה חופשית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צורה חופשית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צורה חופשית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צורה חופשית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צורה חופשית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צורה חופשית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צורה חופשית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6" name="צורה חופשית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7" name="צורה חופשית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8" name="צורה חופשית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9" name="צורה חופשית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0" name="צורה חופשית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1" name="צורה חופשית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2" name="צורה חופשית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3" name="צורה חופשית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4" name="צורה חופשית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5" name="צורה חופשית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6" name="צורה חופשית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7" name="צורה חופשית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8" name="צורה חופשית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9" name="צורה חופשית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0" name="צורה חופשית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1" name="צורה חופשית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2" name="צורה חופשית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3" name="צורה חופשית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4" name="צורה חופשית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5" name="צורה חופשית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מסגרת"/>
          <p:cNvGrpSpPr/>
          <p:nvPr/>
        </p:nvGrpSpPr>
        <p:grpSpPr bwMode="invGray">
          <a:xfrm flipH="1">
            <a:off x="1458829" y="1630821"/>
            <a:ext cx="6291028" cy="4575885"/>
            <a:chOff x="4417839" y="1630821"/>
            <a:chExt cx="6291028" cy="4575885"/>
          </a:xfrm>
        </p:grpSpPr>
        <p:grpSp>
          <p:nvGrpSpPr>
            <p:cNvPr id="616" name="קבוצה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קבוצה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9" name="קבוצה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7" name="קבוצה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קבוצה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7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9" name="קבוצה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3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51012" y="1905000"/>
            <a:ext cx="5669280" cy="4038600"/>
          </a:xfrm>
        </p:spPr>
        <p:txBody>
          <a:bodyPr>
            <a:normAutofit/>
          </a:bodyPr>
          <a:lstStyle>
            <a:lvl1pPr algn="r" latinLnBrk="0"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latinLnBrk="0">
              <a:defRPr lang="he-IL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latinLnBrk="0">
              <a:defRPr lang="he-IL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latinLnBrk="0"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latinLnBrk="0">
              <a:defRPr lang="he-IL" sz="1600"/>
            </a:lvl6pPr>
            <a:lvl7pPr algn="r" latinLnBrk="0">
              <a:defRPr lang="he-IL" sz="1600" baseline="0"/>
            </a:lvl7pPr>
            <a:lvl8pPr algn="r" latinLnBrk="0">
              <a:defRPr lang="he-IL" sz="1600" baseline="0"/>
            </a:lvl8pPr>
            <a:lvl9pPr algn="r" latinLnBrk="0">
              <a:defRPr lang="he-IL" sz="1600" baseline="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1312" y="3429000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מסגרת"/>
          <p:cNvGrpSpPr/>
          <p:nvPr/>
        </p:nvGrpSpPr>
        <p:grpSpPr bwMode="invGray">
          <a:xfrm>
            <a:off x="4375384" y="1630821"/>
            <a:ext cx="6291028" cy="4575885"/>
            <a:chOff x="4417839" y="1630821"/>
            <a:chExt cx="6291028" cy="4575885"/>
          </a:xfrm>
        </p:grpSpPr>
        <p:grpSp>
          <p:nvGrpSpPr>
            <p:cNvPr id="615" name="קבוצה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קבוצה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צורה חופשית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4" name="צורה חופשית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5" name="צורה חופשית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768" name="קבוצה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צורה חופשית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0" name="צורה חופשית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1" name="צורה חופשית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2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3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4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5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6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7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8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9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0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1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2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3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4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5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6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7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8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9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0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1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2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3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4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5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6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7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8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9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0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1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2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3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4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5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6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7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8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9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0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1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2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3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4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5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6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7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8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9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0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1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2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3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4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5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6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7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8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9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0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1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2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3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4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5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6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7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8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9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0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1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2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616" name="קבוצה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קבוצה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צורה חופשית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4" name="צורה חופשית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5" name="צורה חופשית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6" name="צורה חופשית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7" name="צורה חופשית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8" name="צורה חופשית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9" name="צורה חופשית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0" name="צורה חופשית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1" name="צורה חופשית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2" name="צורה חופשית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3" name="צורה חופשית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4" name="צורה חופשית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5" name="צורה חופשית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6" name="צורה חופשית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7" name="צורה חופשית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8" name="צורה חופשית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9" name="צורה חופשית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0" name="צורה חופשית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1" name="צורה חופשית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2" name="צורה חופשית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3" name="צורה חופשית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4" name="צורה חופשית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5" name="צורה חופשית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6" name="צורה חופשית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7" name="צורה חופשית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8" name="צורה חופשית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9" name="צורה חופשית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0" name="צורה חופשית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1" name="צורה חופשית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2" name="צורה חופשית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3" name="צורה חופשית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4" name="צורה חופשית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5" name="צורה חופשית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6" name="צורה חופשית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7" name="צורה חופשית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8" name="צורה חופשית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9" name="צורה חופשית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0" name="צורה חופשית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1" name="צורה חופשית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2" name="צורה חופשית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3" name="צורה חופשית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4" name="צורה חופשית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5" name="צורה חופשית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6" name="צורה חופשית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7" name="צורה חופשית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8" name="צורה חופשית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9" name="צורה חופשית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0" name="צורה חופשית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1" name="צורה חופשית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2" name="צורה חופשית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3" name="צורה חופשית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4" name="צורה חופשית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5" name="צורה חופשית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6" name="צורה חופשית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7" name="צורה חופשית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8" name="צורה חופשית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9" name="צורה חופשית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0" name="צורה חופשית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1" name="צורה חופשית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2" name="צורה חופשית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3" name="צורה חופשית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4" name="צורה חופשית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5" name="צורה חופשית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6" name="צורה חופשית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7" name="צורה חופשית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8" name="צורה חופשית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9" name="צורה חופשית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0" name="צורה חופשית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1" name="צורה חופשית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2" name="צורה חופשית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3" name="צורה חופשית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4" name="צורה חופשית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5" name="צורה חופשית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6" name="צורה חופשית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618" name="קבוצה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צורה חופשית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0" name="צורה חופשית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1" name="צורה חופשית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2" name="צורה חופשית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3" name="צורה חופשית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4" name="צורה חופשית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5" name="צורה חופשית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6" name="צורה חופשית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7" name="צורה חופשית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8" name="צורה חופשית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9" name="צורה חופשית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0" name="צורה חופשית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1" name="צורה חופשית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2" name="צורה חופשית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3" name="צורה חופשית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4" name="צורה חופשית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5" name="צורה חופשית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6" name="צורה חופשית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7" name="צורה חופשית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8" name="צורה חופשית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9" name="צורה חופשית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0" name="צורה חופשית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1" name="צורה חופשית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2" name="צורה חופשית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3" name="צורה חופשית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4" name="צורה חופשית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5" name="צורה חופשית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6" name="צורה חופשית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7" name="צורה חופשית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8" name="צורה חופשית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9" name="צורה חופשית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0" name="צורה חופשית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1" name="צורה חופשית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2" name="צורה חופשית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3" name="צורה חופשית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4" name="צורה חופשית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5" name="צורה חופשית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6" name="צורה חופשית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7" name="צורה חופשית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8" name="צורה חופשית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9" name="צורה חופשית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0" name="צורה חופשית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1" name="צורה חופשית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2" name="צורה חופשית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3" name="צורה חופשית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4" name="צורה חופשית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5" name="צורה חופשית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6" name="צורה חופשית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7" name="צורה חופשית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8" name="צורה חופשית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9" name="צורה חופשית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0" name="צורה חופשית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1" name="צורה חופשית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2" name="צורה חופשית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3" name="צורה חופשית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4" name="צורה חופשית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5" name="צורה חופשית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6" name="צורה חופשית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7" name="צורה חופשית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8" name="צורה חופשית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9" name="צורה חופשית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0" name="צורה חופשית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1" name="צורה חופשית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2" name="צורה חופשית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3" name="צורה חופשית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4" name="צורה חופשית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5" name="צורה חופשית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6" name="צורה חופשית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7" name="צורה חופשית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8" name="צורה חופשית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9" name="צורה חופשית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0" name="צורה חופשית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1" name="צורה חופשית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2" name="צורה חופשית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r" rtl="1"/>
                  <a:endParaRPr lang="he-IL">
                    <a:ln>
                      <a:noFill/>
                    </a:ln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r" latinLnBrk="0">
              <a:defRPr lang="he-IL"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73722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r" latinLnBrk="0">
              <a:buNone/>
              <a:def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28913" y="3411748"/>
            <a:ext cx="2743200" cy="2743200"/>
          </a:xfrm>
        </p:spPr>
        <p:txBody>
          <a:bodyPr anchor="b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79530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AFE8FB1-0A7A-443E-AAF7-31D4FA1AA312}" type="datetimeFigureOut">
              <a:rPr lang="he-IL" smtClean="0"/>
              <a:pPr/>
              <a:t>י"א/תשרי/תש"פ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341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18104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BA54BD-C84D-46CE-8B72-31BFB26ABA4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914400" rtl="1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76072" indent="-27432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046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332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61872" indent="-228600" algn="l" defTabSz="914400" rtl="1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904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r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דוחות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e-I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שיחות טלפון</a:t>
            </a:r>
          </a:p>
          <a:p>
            <a:pPr marL="0" indent="0" algn="ctr"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(ללקוחות בי-</a:t>
            </a:r>
            <a:r>
              <a:rPr lang="he-I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סמארט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בלבד)</a:t>
            </a:r>
            <a:endParaRPr lang="he-I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72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שיחות טלפון </a:t>
            </a:r>
            <a:r>
              <a:rPr lang="he-IL" sz="1400" dirty="0"/>
              <a:t>(ללקוחות בי-</a:t>
            </a:r>
            <a:r>
              <a:rPr lang="he-IL" sz="1400" dirty="0" err="1"/>
              <a:t>סמארט</a:t>
            </a:r>
            <a:r>
              <a:rPr lang="he-IL" sz="1400" dirty="0"/>
              <a:t> בלבד)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1217612" y="1905000"/>
            <a:ext cx="9448801" cy="4419600"/>
          </a:xfrm>
        </p:spPr>
        <p:txBody>
          <a:bodyPr numCol="1" spcCol="360000"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זה?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דוח המציג את השיחות שבוצעו במרד כולל הקלטות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איפה זה נמצא?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שולחן עבודה &gt; ניהול ושיווק &gt; שיחות טלפון</a:t>
            </a:r>
          </a:p>
        </p:txBody>
      </p:sp>
    </p:spTree>
    <p:extLst>
      <p:ext uri="{BB962C8B-B14F-4D97-AF65-F5344CB8AC3E}">
        <p14:creationId xmlns:p14="http://schemas.microsoft.com/office/powerpoint/2010/main" val="244182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380412" y="1905000"/>
            <a:ext cx="2286000" cy="3848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אפשרויות סינון: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טווח תאריכים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סטטוס שיחות: שיחות שלא נענו, שיחות שנענו ומספר תפוס.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סוג שיחות: שיחות נכנסות/שיחות יוצאות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להאזין לשיחה או לבצע הורדה של ההקלטה למחשב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שיחות טלפון </a:t>
            </a:r>
            <a:r>
              <a:rPr lang="he-IL" sz="1400" dirty="0"/>
              <a:t>(ללקוחות בי-</a:t>
            </a:r>
            <a:r>
              <a:rPr lang="he-IL" sz="1400" dirty="0" err="1"/>
              <a:t>סמארט</a:t>
            </a:r>
            <a:r>
              <a:rPr lang="he-IL" sz="1400" dirty="0"/>
              <a:t> בלבד)</a:t>
            </a:r>
            <a:endParaRPr lang="he-IL" sz="1600" dirty="0"/>
          </a:p>
        </p:txBody>
      </p:sp>
      <p:pic>
        <p:nvPicPr>
          <p:cNvPr id="22530" name="Picture 2" descr="C:\Users\aviad\AppData\Local\Temp\SNAGHTML132766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752600"/>
            <a:ext cx="8020049" cy="49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05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8380412" y="1905000"/>
            <a:ext cx="2286000" cy="3848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אפשרויות סינון: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קליק ימני על שורת שיחה &gt; ניתן לשייך ללקוח את ההקלטה.</a:t>
            </a:r>
          </a:p>
          <a:p>
            <a:pPr marL="342900" indent="-342900">
              <a:buAutoNum type="arabicPeriod"/>
            </a:pPr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בלחיצה על "המשך" מערכת תפתח את חלון תיעוד השיחה  המוכר ותאפשר להזין מלל חופשי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שיחות טלפון </a:t>
            </a:r>
            <a:r>
              <a:rPr lang="he-IL" sz="1400" dirty="0"/>
              <a:t>(ללקוחות בי-</a:t>
            </a:r>
            <a:r>
              <a:rPr lang="he-IL" sz="1400" dirty="0" err="1"/>
              <a:t>סמארט</a:t>
            </a:r>
            <a:r>
              <a:rPr lang="he-IL" sz="1400" dirty="0"/>
              <a:t> בלבד)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812" y="1905000"/>
            <a:ext cx="5518438" cy="148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30" y="3581400"/>
            <a:ext cx="6515302" cy="30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7085012" y="1905000"/>
            <a:ext cx="3581400" cy="2286000"/>
          </a:xfrm>
        </p:spPr>
        <p:txBody>
          <a:bodyPr>
            <a:normAutofit/>
          </a:bodyPr>
          <a:lstStyle/>
          <a:p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כך יראה חלון השיחה לאחר השיוך.</a:t>
            </a:r>
          </a:p>
          <a:p>
            <a:r>
              <a:rPr lang="he-I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ניתן לשייך יותר מהקלטה אחת לשיחה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דוח שיחות טלפון </a:t>
            </a:r>
            <a:r>
              <a:rPr lang="he-IL" sz="1400" dirty="0"/>
              <a:t>(ללקוחות בי-</a:t>
            </a:r>
            <a:r>
              <a:rPr lang="he-IL" sz="1400" dirty="0" err="1"/>
              <a:t>סמארט</a:t>
            </a:r>
            <a:r>
              <a:rPr lang="he-IL" sz="1400" dirty="0"/>
              <a:t> בלבד)</a:t>
            </a:r>
          </a:p>
        </p:txBody>
      </p:sp>
      <p:pic>
        <p:nvPicPr>
          <p:cNvPr id="29700" name="Picture 4" descr="C:\Users\aviad\AppData\Local\Temp\SNAGHTML133a4a7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4"/>
          <a:stretch/>
        </p:blipFill>
        <p:spPr bwMode="auto">
          <a:xfrm>
            <a:off x="461569" y="1981200"/>
            <a:ext cx="6629400" cy="39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1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לוח גירים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CC889-B55A-4246-8D72-AEC912BCD2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5DBF61-A50A-4EA0-945F-5445B1740A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F4CB80-51E5-47C8-B45D-3834AA25DD5F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174</Words>
  <Application>Microsoft Office PowerPoint</Application>
  <PresentationFormat>מותאם אישית</PresentationFormat>
  <Paragraphs>26</Paragraphs>
  <Slides>5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1" baseType="lpstr">
      <vt:lpstr>Arial</vt:lpstr>
      <vt:lpstr>Consolas</vt:lpstr>
      <vt:lpstr>Corbel</vt:lpstr>
      <vt:lpstr>Miriam</vt:lpstr>
      <vt:lpstr>Tahoma</vt:lpstr>
      <vt:lpstr>לוח גירים 16x9</vt:lpstr>
      <vt:lpstr>דוחות</vt:lpstr>
      <vt:lpstr>דוח שיחות טלפון (ללקוחות בי-סמארט בלבד)</vt:lpstr>
      <vt:lpstr>דוח שיחות טלפון (ללקוחות בי-סמארט בלבד)</vt:lpstr>
      <vt:lpstr>דוח שיחות טלפון (ללקוחות בי-סמארט בלבד)</vt:lpstr>
      <vt:lpstr>דוח שיחות טלפון (ללקוחות בי-סמארט בלבד)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כותרת</dc:title>
  <dc:creator>Summer</dc:creator>
  <cp:lastModifiedBy>אביעד אלפסי</cp:lastModifiedBy>
  <cp:revision>87</cp:revision>
  <dcterms:created xsi:type="dcterms:W3CDTF">2013-04-05T19:59:21Z</dcterms:created>
  <dcterms:modified xsi:type="dcterms:W3CDTF">2019-10-10T10:01:31Z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