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87" r:id="rId5"/>
    <p:sldId id="388" r:id="rId6"/>
    <p:sldId id="416" r:id="rId7"/>
    <p:sldId id="389" r:id="rId8"/>
    <p:sldId id="417" r:id="rId9"/>
    <p:sldId id="390" r:id="rId10"/>
    <p:sldId id="391" r:id="rId11"/>
    <p:sldId id="392" r:id="rId12"/>
    <p:sldId id="393" r:id="rId13"/>
    <p:sldId id="395" r:id="rId14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68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0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86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2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2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7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5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80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88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32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he-IL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קטנים גדולים</a:t>
            </a:r>
            <a:endParaRPr lang="en-US" sz="66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/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חשובים לעבודה </a:t>
            </a:r>
            <a:r>
              <a:rPr lang="he-IL" sz="3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קלה על המערכת</a:t>
            </a:r>
            <a:endParaRPr lang="en-US" sz="3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02988" y="332656"/>
            <a:ext cx="7008574" cy="12446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1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>
                <a:latin typeface="Adobe Hebrew" panose="02040503050201020203" pitchFamily="18" charset="-79"/>
                <a:cs typeface="Adobe Hebrew" panose="02040503050201020203" pitchFamily="18" charset="-79"/>
              </a:rPr>
              <a:t>באפי אקדמי</a:t>
            </a:r>
            <a:endParaRPr lang="en-US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48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 Ctrl + Shift + Delete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50395" y="1700807"/>
            <a:ext cx="5324267" cy="126838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Ctrl + Shift + Delete </a:t>
            </a:r>
            <a:r>
              <a:rPr lang="en-US" sz="2800" dirty="0">
                <a:latin typeface="Font Awesome 5 Pro Regular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</a:t>
            </a: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= ניקוי נתוני גלישה</a:t>
            </a:r>
          </a:p>
        </p:txBody>
      </p:sp>
      <p:sp>
        <p:nvSpPr>
          <p:cNvPr id="5" name="מלבן 4"/>
          <p:cNvSpPr/>
          <p:nvPr/>
        </p:nvSpPr>
        <p:spPr>
          <a:xfrm>
            <a:off x="7678587" y="2969189"/>
            <a:ext cx="3596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פעולה זו גורמת לניקוי מלא של </a:t>
            </a:r>
            <a:r>
              <a:rPr lang="he-IL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נתוני הגלישה</a:t>
            </a:r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. ניתן להשתמש במידה ומעוניינים למחוק את הסיסמאות השמורות ועוד.</a:t>
            </a:r>
            <a:endParaRPr lang="en-US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1628800"/>
            <a:ext cx="5034186" cy="4911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 Ctrl + 0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404212"/>
            <a:ext cx="10157354" cy="5760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Ctrl + 0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= מחזיר את כל מה שמופיע בדפדפן לגודל ברירת המחדל.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61785" b="62349"/>
          <a:stretch/>
        </p:blipFill>
        <p:spPr>
          <a:xfrm>
            <a:off x="2994308" y="1947738"/>
            <a:ext cx="6480720" cy="3840426"/>
          </a:xfrm>
          <a:prstGeom prst="rect">
            <a:avLst/>
          </a:prstGeom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1155991" y="6070200"/>
            <a:ext cx="10157354" cy="5760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טעות נפוצה: שינוי גודל תצוגה ע"י לחיצה על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Ctrl </a:t>
            </a:r>
            <a:r>
              <a:rPr lang="he-IL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ועל גלגלת העכבר בו זמנית.</a:t>
            </a: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2494012" y="5903404"/>
            <a:ext cx="2376264" cy="648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 Awesome 5 Pro Solid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לא תקין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696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 Ctrl + 0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5760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Ctrl + 0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= מחזיר את כל מה שמופיע בדפדפן לגודל ברירת המחדל.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54699" t="4707" r="2092" b="56019"/>
          <a:stretch/>
        </p:blipFill>
        <p:spPr>
          <a:xfrm>
            <a:off x="3458764" y="2877961"/>
            <a:ext cx="5544682" cy="3031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1155991" y="6070200"/>
            <a:ext cx="10157354" cy="5760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טעות נפוצה: שינוי גודל תצוגה ע"י לחיצה על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Ctrl </a:t>
            </a:r>
            <a:r>
              <a:rPr lang="he-IL" sz="1600" dirty="0">
                <a:solidFill>
                  <a:schemeClr val="accent2">
                    <a:lumMod val="75000"/>
                  </a:schemeClr>
                </a:solidFill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ועל גלגלת העכבר בו זמנית.</a:t>
            </a: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3286100" y="2276872"/>
            <a:ext cx="2736304" cy="57606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b="1" dirty="0">
                <a:solidFill>
                  <a:srgbClr val="00B05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Ctrl + </a:t>
            </a:r>
            <a:r>
              <a:rPr lang="en-US" sz="3200" b="1" dirty="0" smtClean="0">
                <a:solidFill>
                  <a:srgbClr val="00B05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0</a:t>
            </a:r>
            <a:r>
              <a:rPr lang="he-IL" sz="3200" b="1" dirty="0" smtClean="0">
                <a:solidFill>
                  <a:srgbClr val="00B05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= תקין</a:t>
            </a:r>
            <a:endParaRPr lang="he-IL" sz="3200" dirty="0">
              <a:solidFill>
                <a:srgbClr val="00B050"/>
              </a:solidFill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221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 Ctrl + 0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64807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דוגמה נוספת לתקלה הנובעת משינוי גודל תצוגה: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00" y="2663618"/>
            <a:ext cx="5238095" cy="833333"/>
          </a:xfrm>
          <a:prstGeom prst="rect">
            <a:avLst/>
          </a:prstGeom>
        </p:spPr>
      </p:pic>
      <p:sp>
        <p:nvSpPr>
          <p:cNvPr id="10" name="Content Placeholder 13"/>
          <p:cNvSpPr txBox="1">
            <a:spLocks/>
          </p:cNvSpPr>
          <p:nvPr/>
        </p:nvSpPr>
        <p:spPr>
          <a:xfrm>
            <a:off x="8830716" y="2756248"/>
            <a:ext cx="1728192" cy="64807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 Awesome 5 Pro Solid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לא תקין</a:t>
            </a:r>
            <a:endParaRPr 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21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 Ctrl + 0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64807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דוגמה נוספת לתקלה הנובעת משינוי גודל תצוגה: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00" y="3068960"/>
            <a:ext cx="5238095" cy="2980952"/>
          </a:xfrm>
          <a:prstGeom prst="rect">
            <a:avLst/>
          </a:prstGeom>
        </p:spPr>
      </p:pic>
      <p:sp>
        <p:nvSpPr>
          <p:cNvPr id="11" name="Content Placeholder 13"/>
          <p:cNvSpPr txBox="1">
            <a:spLocks/>
          </p:cNvSpPr>
          <p:nvPr/>
        </p:nvSpPr>
        <p:spPr>
          <a:xfrm>
            <a:off x="8830716" y="4221088"/>
            <a:ext cx="2592288" cy="57606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cs typeface="Assistant" panose="00000500000000000000" pitchFamily="2" charset="-79"/>
              </a:rPr>
              <a:t> Ctrl +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cs typeface="Assistant" panose="00000500000000000000" pitchFamily="2" charset="-79"/>
              </a:rPr>
              <a:t>0</a:t>
            </a:r>
            <a:r>
              <a:rPr lang="he-IL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cs typeface="Assistant" panose="00000500000000000000" pitchFamily="2" charset="-79"/>
              </a:rPr>
              <a:t> - תקין</a:t>
            </a:r>
            <a:endParaRPr lang="he-IL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7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 F3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64807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F3 </a:t>
            </a:r>
            <a:r>
              <a:rPr lang="en-US" dirty="0">
                <a:latin typeface="Font Awesome 5 Pro Regular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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= חיפוש</a:t>
            </a:r>
          </a:p>
        </p:txBody>
      </p:sp>
      <p:sp>
        <p:nvSpPr>
          <p:cNvPr id="5" name="מלבן 4"/>
          <p:cNvSpPr/>
          <p:nvPr/>
        </p:nvSpPr>
        <p:spPr>
          <a:xfrm>
            <a:off x="6958508" y="2708920"/>
            <a:ext cx="43161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לחיצה על </a:t>
            </a:r>
            <a:r>
              <a:rPr lang="en-US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F3</a:t>
            </a: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(או על </a:t>
            </a:r>
            <a:r>
              <a:rPr lang="en-US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(Ctrl+F</a:t>
            </a: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תקפיץ את תיבת החיפוש של הדפדפן ותאפשר איתור מהיר של טקסט.</a:t>
            </a:r>
            <a:endParaRPr lang="en-US" sz="32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r="46367"/>
          <a:stretch/>
        </p:blipFill>
        <p:spPr>
          <a:xfrm>
            <a:off x="693812" y="321845"/>
            <a:ext cx="5760640" cy="62143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מלבן 2"/>
          <p:cNvSpPr/>
          <p:nvPr/>
        </p:nvSpPr>
        <p:spPr>
          <a:xfrm>
            <a:off x="693812" y="6176115"/>
            <a:ext cx="288032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 חץ ישר 7"/>
          <p:cNvCxnSpPr>
            <a:cxnSpLocks/>
          </p:cNvCxnSpPr>
          <p:nvPr/>
        </p:nvCxnSpPr>
        <p:spPr>
          <a:xfrm flipV="1">
            <a:off x="2854052" y="4653136"/>
            <a:ext cx="1800200" cy="152297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4654252" y="692696"/>
            <a:ext cx="1442655" cy="48965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7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F5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71908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F5 </a:t>
            </a:r>
            <a:r>
              <a:rPr lang="en-US" dirty="0">
                <a:latin typeface="Font Awesome 5 Pro Regular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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= ריענון חלון הדפדפן </a:t>
            </a:r>
            <a:r>
              <a:rPr lang="en-US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(Refresh)</a:t>
            </a:r>
          </a:p>
        </p:txBody>
      </p:sp>
      <p:pic>
        <p:nvPicPr>
          <p:cNvPr id="5122" name="Picture 2" descr="×ª××¦××ª ×ª××× × ×¢×××¨ âªf5 key icon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3239839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×ª××¦××ª ×ª××× × ×¢×××¨ âªrefresh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299695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5302324" y="3671889"/>
            <a:ext cx="1948442" cy="71908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e-IL" sz="4800" b="1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= רענן</a:t>
            </a:r>
            <a:endParaRPr lang="en-US" sz="4800" b="1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87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F11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411232"/>
            <a:ext cx="10157354" cy="719088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F11</a:t>
            </a:r>
            <a:r>
              <a:rPr lang="en-US" sz="3200" dirty="0">
                <a:latin typeface="Font Awesome 5 Pro Solid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en-US" sz="2800" dirty="0">
                <a:latin typeface="Font Awesome 5 Pro Regular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</a:t>
            </a: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= מסך מלא</a:t>
            </a:r>
            <a:endParaRPr lang="en-US" sz="32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7750596" y="5733256"/>
            <a:ext cx="2812538" cy="7190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latin typeface="Assistant" panose="00000500000000000000" pitchFamily="2" charset="-79"/>
                <a:cs typeface="Assistant" panose="00000500000000000000" pitchFamily="2" charset="-79"/>
              </a:rPr>
              <a:t>F11</a:t>
            </a: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 פעיל</a:t>
            </a:r>
            <a:endParaRPr lang="en-US" sz="28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1863527" y="5733256"/>
            <a:ext cx="2812538" cy="7190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latin typeface="Assistant" panose="00000500000000000000" pitchFamily="2" charset="-79"/>
                <a:cs typeface="Assistant" panose="00000500000000000000" pitchFamily="2" charset="-79"/>
              </a:rPr>
              <a:t>F11</a:t>
            </a: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2800" u="sng" dirty="0">
                <a:latin typeface="Assistant" panose="00000500000000000000" pitchFamily="2" charset="-79"/>
                <a:cs typeface="Assistant" panose="00000500000000000000" pitchFamily="2" charset="-79"/>
              </a:rPr>
              <a:t>לא</a:t>
            </a: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 פעיל</a:t>
            </a:r>
            <a:endParaRPr lang="en-US" sz="28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79421" t="90327" b="-911"/>
          <a:stretch/>
        </p:blipFill>
        <p:spPr>
          <a:xfrm>
            <a:off x="621804" y="4151555"/>
            <a:ext cx="5122903" cy="1482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xmlns="" id="{918B0117-CA0B-473C-AABA-7B0DFD1BF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21" b="86790"/>
          <a:stretch/>
        </p:blipFill>
        <p:spPr>
          <a:xfrm>
            <a:off x="620829" y="2257902"/>
            <a:ext cx="5123878" cy="1849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xmlns="" id="{145A9A1B-8D1D-47F0-A734-3D3BC2422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21" t="3234" b="75695"/>
          <a:stretch/>
        </p:blipFill>
        <p:spPr>
          <a:xfrm>
            <a:off x="6129768" y="2229926"/>
            <a:ext cx="5910500" cy="34037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92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en-US" sz="6600" b="1" dirty="0">
                <a:latin typeface="Assistant" panose="00000500000000000000" pitchFamily="2" charset="-79"/>
                <a:cs typeface="Assistant" panose="00000500000000000000" pitchFamily="2" charset="-79"/>
              </a:rPr>
              <a:t> Ctrl + J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482368"/>
            <a:ext cx="10157354" cy="64807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Ctrl + J </a:t>
            </a:r>
            <a:r>
              <a:rPr lang="en-US" dirty="0">
                <a:latin typeface="Font Awesome 5 Pro Regular" panose="02000503000000000000" pitchFamily="50" charset="0"/>
                <a:ea typeface="Open Sans" panose="020B0606030504020204" pitchFamily="34" charset="0"/>
                <a:cs typeface="Assistant" panose="00000500000000000000" pitchFamily="2" charset="-79"/>
              </a:rPr>
              <a:t>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= חלון ההורדות</a:t>
            </a:r>
          </a:p>
        </p:txBody>
      </p:sp>
      <p:sp>
        <p:nvSpPr>
          <p:cNvPr id="5" name="מלבן 4"/>
          <p:cNvSpPr/>
          <p:nvPr/>
        </p:nvSpPr>
        <p:spPr>
          <a:xfrm>
            <a:off x="477688" y="2130440"/>
            <a:ext cx="10796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מאפשר גישה מהירה לחלון ההורדות. בחלון זה יופיעו הקבצים שירדו מ-באפי למחשב.</a:t>
            </a:r>
            <a:endParaRPr lang="en-US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33412" t="16398" b="39145"/>
          <a:stretch/>
        </p:blipFill>
        <p:spPr>
          <a:xfrm>
            <a:off x="1461322" y="2778512"/>
            <a:ext cx="9469327" cy="3802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8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מותאם אישית</PresentationFormat>
  <Paragraphs>43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Adobe Hebrew</vt:lpstr>
      <vt:lpstr>Arial</vt:lpstr>
      <vt:lpstr>Assistant</vt:lpstr>
      <vt:lpstr>Century Gothic</vt:lpstr>
      <vt:lpstr>Font Awesome 5 Pro Regular</vt:lpstr>
      <vt:lpstr>Font Awesome 5 Pro Solid</vt:lpstr>
      <vt:lpstr>Gisha</vt:lpstr>
      <vt:lpstr>Open Sans</vt:lpstr>
      <vt:lpstr>Books 16x9</vt:lpstr>
      <vt:lpstr>טיפים קטנים גדולים</vt:lpstr>
      <vt:lpstr> Ctrl + 0</vt:lpstr>
      <vt:lpstr> Ctrl + 0</vt:lpstr>
      <vt:lpstr> Ctrl + 0</vt:lpstr>
      <vt:lpstr> Ctrl + 0</vt:lpstr>
      <vt:lpstr> F3</vt:lpstr>
      <vt:lpstr>F5</vt:lpstr>
      <vt:lpstr>F11</vt:lpstr>
      <vt:lpstr> Ctrl + J</vt:lpstr>
      <vt:lpstr> Ctrl + Shift + Delete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