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removePersonalInfoOnSave="1" saveSubsetFonts="1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359" r:id="rId5"/>
    <p:sldId id="360" r:id="rId6"/>
    <p:sldId id="406" r:id="rId7"/>
    <p:sldId id="363" r:id="rId8"/>
    <p:sldId id="386" r:id="rId9"/>
    <p:sldId id="377" r:id="rId10"/>
    <p:sldId id="378" r:id="rId11"/>
    <p:sldId id="407" r:id="rId12"/>
    <p:sldId id="380" r:id="rId13"/>
    <p:sldId id="366" r:id="rId14"/>
    <p:sldId id="367" r:id="rId15"/>
    <p:sldId id="371" r:id="rId16"/>
    <p:sldId id="372" r:id="rId17"/>
    <p:sldId id="373" r:id="rId18"/>
    <p:sldId id="361" r:id="rId19"/>
    <p:sldId id="382" r:id="rId20"/>
    <p:sldId id="381" r:id="rId21"/>
  </p:sldIdLst>
  <p:sldSz cx="12188825" cy="6858000"/>
  <p:notesSz cx="6858000" cy="9144000"/>
  <p:defaultTextStyle>
    <a:defPPr rtl="0">
      <a:defRPr lang="en-GB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350"/>
    <a:srgbClr val="2C81D6"/>
    <a:srgbClr val="FFCC00"/>
    <a:srgbClr val="4E5798"/>
    <a:srgbClr val="9575CD"/>
    <a:srgbClr val="F59593"/>
    <a:srgbClr val="FED011"/>
    <a:srgbClr val="00ACC1"/>
    <a:srgbClr val="8FA3AD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7AC3CCA-C797-4891-BE02-D94E43425B78}" styleName="סגנון ביניים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סגנון ביניים 4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2325" autoAdjust="0"/>
  </p:normalViewPr>
  <p:slideViewPr>
    <p:cSldViewPr showGuides="1">
      <p:cViewPr varScale="1">
        <p:scale>
          <a:sx n="107" d="100"/>
          <a:sy n="107" d="100"/>
        </p:scale>
        <p:origin x="714" y="11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02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C46FA63-D707-4B8C-96CC-B557CA336FCE}" type="datetime1">
              <a:rPr lang="en-GB" smtClean="0">
                <a:solidFill>
                  <a:schemeClr val="tx2"/>
                </a:solidFill>
              </a:rPr>
              <a:t>10/10/2019</a:t>
            </a:fld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D77566-CD65-4859-9FA1-43956DC85B8C}" type="slidenum">
              <a:rPr lang="en-GB" smtClean="0">
                <a:solidFill>
                  <a:schemeClr val="tx2"/>
                </a:solidFill>
              </a:rPr>
              <a:t>‹#›</a:t>
            </a:fld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3B178AC-64BE-41F2-A7AE-E34946EE79F8}" type="datetime1">
              <a:rPr lang="en-GB" noProof="0" smtClean="0"/>
              <a:pPr/>
              <a:t>10/10/2019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 dirty="0"/>
              <a:t>Click to edit Master text styles</a:t>
            </a:r>
          </a:p>
          <a:p>
            <a:pPr lvl="1" rtl="0"/>
            <a:r>
              <a:rPr lang="en-GB" noProof="0" dirty="0"/>
              <a:t>Second level</a:t>
            </a:r>
          </a:p>
          <a:p>
            <a:pPr lvl="2" rtl="0"/>
            <a:r>
              <a:rPr lang="en-GB" noProof="0" dirty="0"/>
              <a:t>Third level</a:t>
            </a:r>
          </a:p>
          <a:p>
            <a:pPr lvl="3" rtl="0"/>
            <a:r>
              <a:rPr lang="en-GB" noProof="0" dirty="0"/>
              <a:t>Fourth level</a:t>
            </a:r>
          </a:p>
          <a:p>
            <a:pPr lvl="4" rtl="0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B8796F01-7154-41E0-B48B-A6921757531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GB" smtClean="0"/>
              <a:pPr rtl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8886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fld id="{D8C1512A-BF67-416F-BD2D-735C4B862439}" type="slidenum">
              <a:rPr lang="he-IL" altLang="he-IL">
                <a:latin typeface="Calibri" panose="020F0502020204030204" pitchFamily="34" charset="0"/>
              </a:rPr>
              <a:pPr algn="l"/>
              <a:t>12</a:t>
            </a:fld>
            <a:endParaRPr lang="he-IL" altLang="he-I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771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fld id="{D8C1512A-BF67-416F-BD2D-735C4B862439}" type="slidenum">
              <a:rPr lang="he-IL" altLang="he-IL">
                <a:latin typeface="Calibri" panose="020F0502020204030204" pitchFamily="34" charset="0"/>
              </a:rPr>
              <a:pPr algn="l"/>
              <a:t>13</a:t>
            </a:fld>
            <a:endParaRPr lang="he-IL" altLang="he-I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971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fld id="{D8C1512A-BF67-416F-BD2D-735C4B862439}" type="slidenum">
              <a:rPr lang="he-IL" altLang="he-IL">
                <a:latin typeface="Calibri" panose="020F0502020204030204" pitchFamily="34" charset="0"/>
              </a:rPr>
              <a:pPr algn="l"/>
              <a:t>14</a:t>
            </a:fld>
            <a:endParaRPr lang="he-IL" altLang="he-I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597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GB" smtClean="0"/>
              <a:pPr rtl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002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fld id="{D8C1512A-BF67-416F-BD2D-735C4B862439}" type="slidenum">
              <a:rPr lang="he-IL" altLang="he-IL">
                <a:latin typeface="Calibri" panose="020F0502020204030204" pitchFamily="34" charset="0"/>
              </a:rPr>
              <a:pPr algn="l"/>
              <a:t>16</a:t>
            </a:fld>
            <a:endParaRPr lang="he-IL" altLang="he-I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535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GB" smtClean="0"/>
              <a:pPr rtl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3178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GB" smtClean="0"/>
              <a:pPr rtl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104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fld id="{D8C1512A-BF67-416F-BD2D-735C4B862439}" type="slidenum">
              <a:rPr lang="he-IL" altLang="he-IL">
                <a:latin typeface="Calibri" panose="020F0502020204030204" pitchFamily="34" charset="0"/>
              </a:rPr>
              <a:pPr algn="l"/>
              <a:t>4</a:t>
            </a:fld>
            <a:endParaRPr lang="he-IL" altLang="he-I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30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fld id="{D8C1512A-BF67-416F-BD2D-735C4B862439}" type="slidenum">
              <a:rPr lang="he-IL" altLang="he-IL">
                <a:latin typeface="Calibri" panose="020F0502020204030204" pitchFamily="34" charset="0"/>
              </a:rPr>
              <a:pPr algn="l"/>
              <a:t>6</a:t>
            </a:fld>
            <a:endParaRPr lang="he-IL" altLang="he-I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780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fld id="{D8C1512A-BF67-416F-BD2D-735C4B862439}" type="slidenum">
              <a:rPr lang="he-IL" altLang="he-IL">
                <a:latin typeface="Calibri" panose="020F0502020204030204" pitchFamily="34" charset="0"/>
              </a:rPr>
              <a:pPr algn="l"/>
              <a:t>7</a:t>
            </a:fld>
            <a:endParaRPr lang="he-IL" altLang="he-I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146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fld id="{D8C1512A-BF67-416F-BD2D-735C4B862439}" type="slidenum">
              <a:rPr lang="he-IL" altLang="he-IL">
                <a:latin typeface="Calibri" panose="020F0502020204030204" pitchFamily="34" charset="0"/>
              </a:rPr>
              <a:pPr algn="l"/>
              <a:t>8</a:t>
            </a:fld>
            <a:endParaRPr lang="he-IL" altLang="he-I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44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fld id="{D8C1512A-BF67-416F-BD2D-735C4B862439}" type="slidenum">
              <a:rPr lang="he-IL" altLang="he-IL">
                <a:latin typeface="Calibri" panose="020F0502020204030204" pitchFamily="34" charset="0"/>
              </a:rPr>
              <a:pPr algn="l"/>
              <a:t>9</a:t>
            </a:fld>
            <a:endParaRPr lang="he-IL" altLang="he-I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384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fld id="{D8C1512A-BF67-416F-BD2D-735C4B862439}" type="slidenum">
              <a:rPr lang="he-IL" altLang="he-IL">
                <a:latin typeface="Calibri" panose="020F0502020204030204" pitchFamily="34" charset="0"/>
              </a:rPr>
              <a:pPr algn="l"/>
              <a:t>10</a:t>
            </a:fld>
            <a:endParaRPr lang="he-IL" altLang="he-I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511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fld id="{D8C1512A-BF67-416F-BD2D-735C4B862439}" type="slidenum">
              <a:rPr lang="he-IL" altLang="he-IL">
                <a:latin typeface="Calibri" panose="020F0502020204030204" pitchFamily="34" charset="0"/>
              </a:rPr>
              <a:pPr algn="l"/>
              <a:t>11</a:t>
            </a:fld>
            <a:endParaRPr lang="he-IL" altLang="he-I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42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he-IL"/>
              <a:t>לחץ כדי לערוך סגנון כותרת משנה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e-IL" noProof="0"/>
              <a:t>לחץ כדי לערוך סגנון כותרת של תבנית בסיס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e-IL" noProof="0"/>
              <a:t>לחץ כדי לערוך סגנונות טקסט של תבנית בסיס</a:t>
            </a:r>
          </a:p>
          <a:p>
            <a:pPr lvl="1" rtl="0"/>
            <a:r>
              <a:rPr lang="he-IL" noProof="0"/>
              <a:t>רמה שנייה</a:t>
            </a:r>
          </a:p>
          <a:p>
            <a:pPr lvl="2" rtl="0"/>
            <a:r>
              <a:rPr lang="he-IL" noProof="0"/>
              <a:t>רמה שלישית</a:t>
            </a:r>
          </a:p>
          <a:p>
            <a:pPr lvl="3" rtl="0"/>
            <a:r>
              <a:rPr lang="he-IL" noProof="0"/>
              <a:t>רמה רביעית</a:t>
            </a:r>
          </a:p>
          <a:p>
            <a:pPr lvl="4" rtl="0"/>
            <a:r>
              <a:rPr lang="he-IL" noProof="0"/>
              <a:t>רמה חמישית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0C41E57-B869-4F93-A8CB-3B07FB29569D}" type="datetime1">
              <a:rPr lang="en-GB" noProof="0" smtClean="0"/>
              <a:pPr/>
              <a:t>10/10/2019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he-IL" noProof="0"/>
              <a:t>לחץ כדי לערוך סגנון כותרת של תבנית בסיס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 rtl="0"/>
            <a:r>
              <a:rPr lang="he-IL" noProof="0"/>
              <a:t>לחץ כדי לערוך סגנונות טקסט של תבנית בסיס</a:t>
            </a:r>
          </a:p>
          <a:p>
            <a:pPr lvl="1" rtl="0"/>
            <a:r>
              <a:rPr lang="he-IL" noProof="0"/>
              <a:t>רמה שנייה</a:t>
            </a:r>
          </a:p>
          <a:p>
            <a:pPr lvl="2" rtl="0"/>
            <a:r>
              <a:rPr lang="he-IL" noProof="0"/>
              <a:t>רמה שלישית</a:t>
            </a:r>
          </a:p>
          <a:p>
            <a:pPr lvl="3" rtl="0"/>
            <a:r>
              <a:rPr lang="he-IL" noProof="0"/>
              <a:t>רמה רביעית</a:t>
            </a:r>
          </a:p>
          <a:p>
            <a:pPr lvl="4" rtl="0"/>
            <a:r>
              <a:rPr lang="he-IL" noProof="0"/>
              <a:t>רמה חמישית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B115EE6-DD38-46E5-A28F-7057CB4AE61C}" type="datetime1">
              <a:rPr lang="en-GB" noProof="0" smtClean="0"/>
              <a:pPr/>
              <a:t>10/10/2019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e-IL" noProof="0"/>
              <a:t>לחץ כדי לערוך סגנון כותרת של תבנית בסיס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he-IL" noProof="0"/>
              <a:t>לחץ כדי לערוך סגנונות טקסט של תבנית בסיס</a:t>
            </a:r>
          </a:p>
          <a:p>
            <a:pPr lvl="1" rtl="0"/>
            <a:r>
              <a:rPr lang="he-IL" noProof="0"/>
              <a:t>רמה שנייה</a:t>
            </a:r>
          </a:p>
          <a:p>
            <a:pPr lvl="2" rtl="0"/>
            <a:r>
              <a:rPr lang="he-IL" noProof="0"/>
              <a:t>רמה שלישית</a:t>
            </a:r>
          </a:p>
          <a:p>
            <a:pPr lvl="3" rtl="0"/>
            <a:r>
              <a:rPr lang="he-IL" noProof="0"/>
              <a:t>רמה רביעית</a:t>
            </a:r>
          </a:p>
          <a:p>
            <a:pPr lvl="4" rtl="0"/>
            <a:r>
              <a:rPr lang="he-IL" noProof="0"/>
              <a:t>רמה חמישית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43BBB81-C700-4083-8127-E310BD1DC13C}" type="datetime1">
              <a:rPr lang="en-GB" noProof="0" smtClean="0"/>
              <a:pPr/>
              <a:t>10/10/2019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e-IL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e-IL" noProof="0"/>
              <a:t>לחץ כדי לערוך סגנון כותרת של תבנית בסיס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 rtl="0"/>
            <a:r>
              <a:rPr lang="he-IL" noProof="0"/>
              <a:t>לחץ כדי לערוך סגנונות טקסט של תבנית בסיס</a:t>
            </a:r>
          </a:p>
          <a:p>
            <a:pPr lvl="1" rtl="0"/>
            <a:r>
              <a:rPr lang="he-IL" noProof="0"/>
              <a:t>רמה שנייה</a:t>
            </a:r>
          </a:p>
          <a:p>
            <a:pPr lvl="2" rtl="0"/>
            <a:r>
              <a:rPr lang="he-IL" noProof="0"/>
              <a:t>רמה שלישית</a:t>
            </a:r>
          </a:p>
          <a:p>
            <a:pPr lvl="3" rtl="0"/>
            <a:r>
              <a:rPr lang="he-IL" noProof="0"/>
              <a:t>רמה רביעית</a:t>
            </a:r>
          </a:p>
          <a:p>
            <a:pPr lvl="4" rtl="0"/>
            <a:r>
              <a:rPr lang="he-IL" noProof="0"/>
              <a:t>רמה חמישית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 rtl="0"/>
            <a:r>
              <a:rPr lang="he-IL" noProof="0"/>
              <a:t>לחץ כדי לערוך סגנונות טקסט של תבנית בסיס</a:t>
            </a:r>
          </a:p>
          <a:p>
            <a:pPr lvl="1" rtl="0"/>
            <a:r>
              <a:rPr lang="he-IL" noProof="0"/>
              <a:t>רמה שנייה</a:t>
            </a:r>
          </a:p>
          <a:p>
            <a:pPr lvl="2" rtl="0"/>
            <a:r>
              <a:rPr lang="he-IL" noProof="0"/>
              <a:t>רמה שלישית</a:t>
            </a:r>
          </a:p>
          <a:p>
            <a:pPr lvl="3" rtl="0"/>
            <a:r>
              <a:rPr lang="he-IL" noProof="0"/>
              <a:t>רמה רביעית</a:t>
            </a:r>
          </a:p>
          <a:p>
            <a:pPr lvl="4" rtl="0"/>
            <a:r>
              <a:rPr lang="he-IL" noProof="0"/>
              <a:t>רמה חמישית</a:t>
            </a:r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7CAB8BD-5A87-4DB5-924A-8B2AB5CF8B74}" type="datetime1">
              <a:rPr lang="en-GB" noProof="0" smtClean="0"/>
              <a:pPr/>
              <a:t>10/10/2019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e-IL" noProof="0"/>
              <a:t>לחץ כדי לערוך סגנון כותרת של תבנית בסיס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 rtl="0"/>
            <a:r>
              <a:rPr lang="he-IL" noProof="0"/>
              <a:t>לחץ כדי לערוך סגנונות טקסט של תבנית בסיס</a:t>
            </a:r>
          </a:p>
          <a:p>
            <a:pPr lvl="1" rtl="0"/>
            <a:r>
              <a:rPr lang="he-IL" noProof="0"/>
              <a:t>רמה שנייה</a:t>
            </a:r>
          </a:p>
          <a:p>
            <a:pPr lvl="2" rtl="0"/>
            <a:r>
              <a:rPr lang="he-IL" noProof="0"/>
              <a:t>רמה שלישית</a:t>
            </a:r>
          </a:p>
          <a:p>
            <a:pPr lvl="3" rtl="0"/>
            <a:r>
              <a:rPr lang="he-IL" noProof="0"/>
              <a:t>רמה רביעית</a:t>
            </a:r>
          </a:p>
          <a:p>
            <a:pPr lvl="4" rtl="0"/>
            <a:r>
              <a:rPr lang="he-IL" noProof="0"/>
              <a:t>רמה חמישית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 rtl="0"/>
            <a:r>
              <a:rPr lang="he-IL" noProof="0"/>
              <a:t>לחץ כדי לערוך סגנונות טקסט של תבנית בסיס</a:t>
            </a:r>
          </a:p>
          <a:p>
            <a:pPr lvl="1" rtl="0"/>
            <a:r>
              <a:rPr lang="he-IL" noProof="0"/>
              <a:t>רמה שנייה</a:t>
            </a:r>
          </a:p>
          <a:p>
            <a:pPr lvl="2" rtl="0"/>
            <a:r>
              <a:rPr lang="he-IL" noProof="0"/>
              <a:t>רמה שלישית</a:t>
            </a:r>
          </a:p>
          <a:p>
            <a:pPr lvl="3" rtl="0"/>
            <a:r>
              <a:rPr lang="he-IL" noProof="0"/>
              <a:t>רמה רביעית</a:t>
            </a:r>
          </a:p>
          <a:p>
            <a:pPr lvl="4" rtl="0"/>
            <a:r>
              <a:rPr lang="he-IL" noProof="0"/>
              <a:t>רמה חמישית</a:t>
            </a:r>
            <a:endParaRPr lang="en-GB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831163F-A609-4965-981E-2512858A6B0B}" type="datetime1">
              <a:rPr lang="en-GB" noProof="0" smtClean="0"/>
              <a:pPr/>
              <a:t>10/10/2019</a:t>
            </a:fld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e-IL" noProof="0"/>
              <a:t>לחץ כדי לערוך סגנון כותרת של תבנית בסיס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AAD07FA-60A0-4513-81AF-BDF95D9090DF}" type="datetime1">
              <a:rPr lang="en-GB" noProof="0" smtClean="0"/>
              <a:pPr/>
              <a:t>10/10/2019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EA9B41F-141C-4F65-BC2A-BC13EF27A4D7}" type="datetime1">
              <a:rPr lang="en-GB" noProof="0" smtClean="0"/>
              <a:pPr/>
              <a:t>10/10/2019</a:t>
            </a:fld>
            <a:endParaRPr lang="en-GB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>
              <a:defRPr sz="2000" b="1"/>
            </a:lvl1pPr>
          </a:lstStyle>
          <a:p>
            <a:pPr rtl="0"/>
            <a:r>
              <a:rPr lang="he-IL" noProof="0"/>
              <a:t>לחץ כדי לערוך סגנון כותרת של תבנית בסיס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he-IL" noProof="0"/>
              <a:t>לחץ כדי לערוך סגנונות טקסט של תבנית בסיס</a:t>
            </a:r>
          </a:p>
          <a:p>
            <a:pPr lvl="1" rtl="0"/>
            <a:r>
              <a:rPr lang="he-IL" noProof="0"/>
              <a:t>רמה שנייה</a:t>
            </a:r>
          </a:p>
          <a:p>
            <a:pPr lvl="2" rtl="0"/>
            <a:r>
              <a:rPr lang="he-IL" noProof="0"/>
              <a:t>רמה שלישית</a:t>
            </a:r>
          </a:p>
          <a:p>
            <a:pPr lvl="3" rtl="0"/>
            <a:r>
              <a:rPr lang="he-IL" noProof="0"/>
              <a:t>רמה רביעית</a:t>
            </a:r>
          </a:p>
          <a:p>
            <a:pPr lvl="4" rtl="0"/>
            <a:r>
              <a:rPr lang="he-IL" noProof="0"/>
              <a:t>רמה חמישית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0E95AA2-CDD5-40B0-B1CF-38A42C9DCC78}" type="datetime1">
              <a:rPr lang="en-GB" noProof="0" smtClean="0"/>
              <a:pPr/>
              <a:t>10/10/2019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>
              <a:defRPr sz="2000" b="1"/>
            </a:lvl1pPr>
          </a:lstStyle>
          <a:p>
            <a:pPr rtl="0"/>
            <a:r>
              <a:rPr lang="he-IL" noProof="0"/>
              <a:t>לחץ כדי לערוך סגנון כותרת של תבנית בסיס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he-IL" noProof="0"/>
              <a:t>לחץ על הסמל כדי להוסיף תמונה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F96DEFE-052F-4B34-8EAC-A263CB86F3A5}" type="datetime1">
              <a:rPr lang="en-GB" noProof="0" smtClean="0"/>
              <a:pPr/>
              <a:t>10/10/2019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he-IL" noProof="0"/>
              <a:t>לחץ כדי לערוך סגנון כותרת של תבנית בסיס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he-IL" noProof="0"/>
              <a:t>לחץ כדי לערוך סגנונות טקסט של תבנית בסיס</a:t>
            </a:r>
          </a:p>
          <a:p>
            <a:pPr lvl="1" rtl="0"/>
            <a:r>
              <a:rPr lang="he-IL" noProof="0"/>
              <a:t>רמה שנייה</a:t>
            </a:r>
          </a:p>
          <a:p>
            <a:pPr lvl="2" rtl="0"/>
            <a:r>
              <a:rPr lang="he-IL" noProof="0"/>
              <a:t>רמה שלישית</a:t>
            </a:r>
          </a:p>
          <a:p>
            <a:pPr lvl="3" rtl="0"/>
            <a:r>
              <a:rPr lang="he-IL" noProof="0"/>
              <a:t>רמה רביעית</a:t>
            </a:r>
          </a:p>
          <a:p>
            <a:pPr lvl="4" rtl="0"/>
            <a:r>
              <a:rPr lang="he-IL" noProof="0"/>
              <a:t>רמה חמישית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CF860746-45FF-4F3F-9CE0-E6B542C01EBE}" type="datetime1">
              <a:rPr lang="en-GB" noProof="0" smtClean="0"/>
              <a:pPr/>
              <a:t>10/10/2019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EB37DED6-D4C7-42EE-AB49-D2E39E64FDE4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1218987" rtl="1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r" defTabSz="1218987" rtl="1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r" defTabSz="1218987" rtl="1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r" defTabSz="1218987" rtl="1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r" defTabSz="1218987" rtl="1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r" defTabSz="1218987" rtl="1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r" defTabSz="1218987" rtl="1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r" defTabSz="1218987" rtl="1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r" defTabSz="1218987" rtl="1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r" defTabSz="1218987" rtl="1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he-IL" sz="4000" dirty="0">
                <a:latin typeface="Assistant" panose="00000500000000000000" pitchFamily="2" charset="-79"/>
                <a:cs typeface="Assistant" panose="00000500000000000000" pitchFamily="2" charset="-79"/>
              </a:rPr>
              <a:t>אזור אישי מקצה לקצה</a:t>
            </a:r>
          </a:p>
        </p:txBody>
      </p:sp>
      <p:pic>
        <p:nvPicPr>
          <p:cNvPr id="6" name="מציין מיקום של תמונה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78" y="280728"/>
            <a:ext cx="6643068" cy="4445520"/>
          </a:xfrm>
        </p:spPr>
      </p:pic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פתיחת גישה לאזור האישי, עדכון, צפייה במצב לקוח ודוחות.</a:t>
            </a:r>
          </a:p>
        </p:txBody>
      </p:sp>
    </p:spTree>
    <p:extLst>
      <p:ext uri="{BB962C8B-B14F-4D97-AF65-F5344CB8AC3E}">
        <p14:creationId xmlns:p14="http://schemas.microsoft.com/office/powerpoint/2010/main" val="1020406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1734710" y="1435676"/>
            <a:ext cx="6706013" cy="36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799" dirty="0">
                <a:solidFill>
                  <a:schemeClr val="tx1">
                    <a:lumMod val="85000"/>
                    <a:lumOff val="1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הלקוח צופה ברשימת תכניות הביטוח והחיסכון שלו</a:t>
            </a:r>
          </a:p>
        </p:txBody>
      </p:sp>
      <p:pic>
        <p:nvPicPr>
          <p:cNvPr id="40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303" y="1404708"/>
            <a:ext cx="2336314" cy="472098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35000" endPos="3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06" y="2000096"/>
            <a:ext cx="3206436" cy="8886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05" y="3211767"/>
            <a:ext cx="3206435" cy="8886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05" y="4416297"/>
            <a:ext cx="3206436" cy="88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11" y="2000096"/>
            <a:ext cx="3114822" cy="8886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10" y="3211767"/>
            <a:ext cx="3114822" cy="8886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09" y="4416297"/>
            <a:ext cx="3114819" cy="88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ight Brace 8"/>
          <p:cNvSpPr/>
          <p:nvPr/>
        </p:nvSpPr>
        <p:spPr>
          <a:xfrm>
            <a:off x="8423635" y="1897571"/>
            <a:ext cx="278771" cy="3488111"/>
          </a:xfrm>
          <a:prstGeom prst="rightBrace">
            <a:avLst>
              <a:gd name="adj1" fmla="val 76841"/>
              <a:gd name="adj2" fmla="val 50000"/>
            </a:avLst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 sz="2399"/>
          </a:p>
        </p:txBody>
      </p:sp>
      <p:sp>
        <p:nvSpPr>
          <p:cNvPr id="25" name="Title 12"/>
          <p:cNvSpPr txBox="1">
            <a:spLocks/>
          </p:cNvSpPr>
          <p:nvPr/>
        </p:nvSpPr>
        <p:spPr>
          <a:xfrm>
            <a:off x="1117309" y="76200"/>
            <a:ext cx="10157354" cy="97653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1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he-IL" sz="4800" b="1" dirty="0">
                <a:latin typeface="Assistant" panose="00000500000000000000" pitchFamily="2" charset="-79"/>
                <a:cs typeface="Assistant" panose="00000500000000000000" pitchFamily="2" charset="-79"/>
              </a:rPr>
              <a:t>רשימת פוליסות</a:t>
            </a:r>
            <a:endParaRPr lang="en-US" sz="4800"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635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1334807"/>
            <a:ext cx="2667857" cy="53909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2"/>
          <p:cNvSpPr txBox="1">
            <a:spLocks/>
          </p:cNvSpPr>
          <p:nvPr/>
        </p:nvSpPr>
        <p:spPr>
          <a:xfrm>
            <a:off x="1117309" y="76200"/>
            <a:ext cx="10157354" cy="97653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1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he-IL" sz="4800" b="1" dirty="0">
                <a:latin typeface="Assistant" panose="00000500000000000000" pitchFamily="2" charset="-79"/>
                <a:cs typeface="Assistant" panose="00000500000000000000" pitchFamily="2" charset="-79"/>
              </a:rPr>
              <a:t>פוליסות אלמנטרי</a:t>
            </a:r>
            <a:endParaRPr lang="en-US" sz="4800"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7" name="Title 12"/>
          <p:cNvSpPr txBox="1">
            <a:spLocks/>
          </p:cNvSpPr>
          <p:nvPr/>
        </p:nvSpPr>
        <p:spPr>
          <a:xfrm>
            <a:off x="981844" y="1348216"/>
            <a:ext cx="6916994" cy="5177127"/>
          </a:xfrm>
          <a:prstGeom prst="roundRect">
            <a:avLst>
              <a:gd name="adj" fmla="val 1775"/>
            </a:avLst>
          </a:prstGeom>
          <a:solidFill>
            <a:srgbClr val="05BDD5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180000" tIns="180000" rIns="180000" bIns="180000" rtlCol="0" anchor="t">
            <a:normAutofit/>
          </a:bodyPr>
          <a:lstStyle>
            <a:lvl1pPr algn="l" defTabSz="1218987" rtl="1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פוליסת רכב</a:t>
            </a:r>
          </a:p>
          <a:p>
            <a:pPr algn="r">
              <a:lnSpc>
                <a:spcPct val="100000"/>
              </a:lnSpc>
            </a:pPr>
            <a:endParaRPr lang="he-I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מציג את פרטי הפוליסה.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מציג את תוקף הפוליסה ומס' הימים שנותרו לסיום.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מציג את המסמכים של הפוליסה (בלשונית נפרדת).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מציג רשאים לנהוג.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מציג את הפרמיה.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/>
            <a:endParaRPr lang="en-US" sz="3600" dirty="0"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/>
            <a:endParaRPr lang="he-IL" sz="3600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7593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1334806"/>
            <a:ext cx="2667857" cy="539093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2"/>
          <p:cNvSpPr txBox="1">
            <a:spLocks/>
          </p:cNvSpPr>
          <p:nvPr/>
        </p:nvSpPr>
        <p:spPr>
          <a:xfrm>
            <a:off x="1117309" y="76200"/>
            <a:ext cx="10157354" cy="97653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1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he-IL" sz="4800" b="1" dirty="0">
                <a:latin typeface="Assistant" panose="00000500000000000000" pitchFamily="2" charset="-79"/>
                <a:cs typeface="Assistant" panose="00000500000000000000" pitchFamily="2" charset="-79"/>
              </a:rPr>
              <a:t>פוליסות אלמנטרי</a:t>
            </a:r>
            <a:endParaRPr lang="en-US" sz="4800"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7" name="Title 12"/>
          <p:cNvSpPr txBox="1">
            <a:spLocks/>
          </p:cNvSpPr>
          <p:nvPr/>
        </p:nvSpPr>
        <p:spPr>
          <a:xfrm>
            <a:off x="981844" y="1348216"/>
            <a:ext cx="6916994" cy="5177127"/>
          </a:xfrm>
          <a:prstGeom prst="roundRect">
            <a:avLst>
              <a:gd name="adj" fmla="val 1775"/>
            </a:avLst>
          </a:prstGeom>
          <a:solidFill>
            <a:srgbClr val="05BDD5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180000" tIns="180000" rIns="180000" bIns="180000" rtlCol="0" anchor="t">
            <a:normAutofit lnSpcReduction="10000"/>
          </a:bodyPr>
          <a:lstStyle>
            <a:lvl1pPr algn="l" defTabSz="1218987" rtl="1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שרותי דרך</a:t>
            </a:r>
          </a:p>
          <a:p>
            <a:pPr algn="r">
              <a:lnSpc>
                <a:spcPct val="100000"/>
              </a:lnSpc>
            </a:pPr>
            <a:endParaRPr lang="he-I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מציג את פרטי המנוי.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מציג את סטטוס המנוי.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מציג את המסמכים הקשורים לכתב השירות.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מאפשר למשתמש לחייג מתוך האפליקציה לחברת שירותי  הדרך.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/>
            <a:endParaRPr lang="en-US" sz="4000" dirty="0"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/>
            <a:endParaRPr lang="he-IL" sz="4000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0759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1334807"/>
            <a:ext cx="2667857" cy="53909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2"/>
          <p:cNvSpPr txBox="1">
            <a:spLocks/>
          </p:cNvSpPr>
          <p:nvPr/>
        </p:nvSpPr>
        <p:spPr>
          <a:xfrm>
            <a:off x="1117309" y="76200"/>
            <a:ext cx="10157354" cy="97653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1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he-IL" sz="4800" b="1" dirty="0">
                <a:latin typeface="Assistant" panose="00000500000000000000" pitchFamily="2" charset="-79"/>
                <a:cs typeface="Assistant" panose="00000500000000000000" pitchFamily="2" charset="-79"/>
              </a:rPr>
              <a:t>פוליסות חיים וחיסכון</a:t>
            </a:r>
            <a:endParaRPr lang="en-US" sz="4800"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7" name="Title 12"/>
          <p:cNvSpPr txBox="1">
            <a:spLocks/>
          </p:cNvSpPr>
          <p:nvPr/>
        </p:nvSpPr>
        <p:spPr>
          <a:xfrm>
            <a:off x="981844" y="1348216"/>
            <a:ext cx="6916994" cy="5177127"/>
          </a:xfrm>
          <a:prstGeom prst="roundRect">
            <a:avLst>
              <a:gd name="adj" fmla="val 1775"/>
            </a:avLst>
          </a:prstGeom>
          <a:solidFill>
            <a:srgbClr val="05BDD5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180000" tIns="180000" rIns="180000" bIns="180000" rtlCol="0" anchor="t">
            <a:normAutofit/>
          </a:bodyPr>
          <a:lstStyle>
            <a:lvl1pPr algn="l" defTabSz="1218987" rtl="1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ביטוח חיים משולב חיסכון</a:t>
            </a:r>
          </a:p>
          <a:p>
            <a:pPr algn="r">
              <a:lnSpc>
                <a:spcPct val="100000"/>
              </a:lnSpc>
            </a:pPr>
            <a:endParaRPr lang="he-I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מציג את הסכום הצבור עד כה.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מציג את תאריך העדכון.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מציג את סטטוס הפוליסה.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מציג את המסמכים של הפוליסה (בלשונית נפרדת)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/>
            <a:endParaRPr lang="en-US" sz="4000" dirty="0"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/>
            <a:endParaRPr lang="he-IL" sz="4000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0251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1334807"/>
            <a:ext cx="2667856" cy="53909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2"/>
          <p:cNvSpPr txBox="1">
            <a:spLocks/>
          </p:cNvSpPr>
          <p:nvPr/>
        </p:nvSpPr>
        <p:spPr>
          <a:xfrm>
            <a:off x="1117309" y="76200"/>
            <a:ext cx="10157354" cy="97653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1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he-IL" sz="4800" b="1" dirty="0">
                <a:latin typeface="Assistant" panose="00000500000000000000" pitchFamily="2" charset="-79"/>
                <a:cs typeface="Assistant" panose="00000500000000000000" pitchFamily="2" charset="-79"/>
              </a:rPr>
              <a:t>פוליסות חיים וחיסכון</a:t>
            </a:r>
            <a:endParaRPr lang="en-US" sz="4800"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7" name="Title 12"/>
          <p:cNvSpPr txBox="1">
            <a:spLocks/>
          </p:cNvSpPr>
          <p:nvPr/>
        </p:nvSpPr>
        <p:spPr>
          <a:xfrm>
            <a:off x="981844" y="1348216"/>
            <a:ext cx="6916994" cy="5177127"/>
          </a:xfrm>
          <a:prstGeom prst="roundRect">
            <a:avLst>
              <a:gd name="adj" fmla="val 1775"/>
            </a:avLst>
          </a:prstGeom>
          <a:solidFill>
            <a:srgbClr val="05BDD5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180000" tIns="180000" rIns="180000" bIns="180000" rtlCol="0" anchor="t">
            <a:normAutofit/>
          </a:bodyPr>
          <a:lstStyle>
            <a:lvl1pPr algn="l" defTabSz="1218987" rtl="1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ביטוח חיים משולב חיסכון - המשך</a:t>
            </a:r>
          </a:p>
          <a:p>
            <a:pPr algn="r">
              <a:lnSpc>
                <a:spcPct val="100000"/>
              </a:lnSpc>
            </a:pPr>
            <a:endParaRPr lang="he-I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מציג את ההפקדה האחרונה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מציג הפרשות עובד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מציג הפרשות מעביד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מציג כיסויי ביטוח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/>
            <a:endParaRPr lang="en-US" sz="4000" dirty="0"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/>
            <a:endParaRPr lang="he-IL" sz="4000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2214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76536"/>
          </a:xfrm>
        </p:spPr>
        <p:txBody>
          <a:bodyPr rtlCol="0">
            <a:normAutofit/>
          </a:bodyPr>
          <a:lstStyle/>
          <a:p>
            <a:pPr algn="r" rtl="0"/>
            <a:r>
              <a:rPr lang="he-IL" sz="4800" b="1" dirty="0">
                <a:latin typeface="Assistant" panose="00000500000000000000" pitchFamily="2" charset="-79"/>
                <a:cs typeface="Assistant" panose="00000500000000000000" pitchFamily="2" charset="-79"/>
              </a:rPr>
              <a:t>אזור אישי</a:t>
            </a:r>
            <a:endParaRPr lang="en-US" sz="4800"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4" name="מלבן 13"/>
          <p:cNvSpPr/>
          <p:nvPr/>
        </p:nvSpPr>
        <p:spPr>
          <a:xfrm>
            <a:off x="1117310" y="1340768"/>
            <a:ext cx="101573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2000" b="1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פתיחת ועדכון גישה לאזור האישי</a:t>
            </a:r>
            <a:endParaRPr lang="he-IL" sz="2000" dirty="0">
              <a:latin typeface="Assistant" panose="00000500000000000000" pitchFamily="2" charset="-79"/>
              <a:ea typeface="Open Sans" panose="020B0606030504020204" pitchFamily="34" charset="0"/>
              <a:cs typeface="Assistant" panose="00000500000000000000" pitchFamily="2" charset="-79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/>
          <a:srcRect l="11822" t="17184" r="-1" b="9396"/>
          <a:stretch/>
        </p:blipFill>
        <p:spPr>
          <a:xfrm>
            <a:off x="139315" y="1740878"/>
            <a:ext cx="8152647" cy="42804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מלבן 7"/>
          <p:cNvSpPr/>
          <p:nvPr/>
        </p:nvSpPr>
        <p:spPr>
          <a:xfrm>
            <a:off x="8470675" y="1844824"/>
            <a:ext cx="280398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+mj-lt"/>
              <a:buAutoNum type="arabicPeriod"/>
            </a:pPr>
            <a:r>
              <a:rPr lang="he-IL" sz="2000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ברשימת הלקוחות &gt; קליק ימני על לקוח &gt; פתח/עדכן גישה לאזור האישי.</a:t>
            </a:r>
            <a:r>
              <a:rPr lang="en-US" sz="2000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/>
            </a:r>
            <a:br>
              <a:rPr lang="en-US" sz="2000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</a:br>
            <a:endParaRPr lang="he-IL" sz="2000" dirty="0">
              <a:latin typeface="Assistant" panose="00000500000000000000" pitchFamily="2" charset="-79"/>
              <a:ea typeface="Open Sans" panose="020B0606030504020204" pitchFamily="34" charset="0"/>
              <a:cs typeface="Assistant" panose="00000500000000000000" pitchFamily="2" charset="-79"/>
            </a:endParaRPr>
          </a:p>
          <a:p>
            <a:pPr marL="457200" indent="-457200" algn="r" rtl="1">
              <a:buFont typeface="+mj-lt"/>
              <a:buAutoNum type="arabicPeriod"/>
            </a:pPr>
            <a:r>
              <a:rPr lang="he-IL" sz="2000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ניתן לשלוח את פרטי הגישה ללקוח באמצעות דוא"ל</a:t>
            </a:r>
            <a:r>
              <a:rPr lang="en-US" sz="2000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/>
            </a:r>
            <a:br>
              <a:rPr lang="en-US" sz="2000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</a:br>
            <a:endParaRPr lang="he-IL" sz="2000" dirty="0">
              <a:latin typeface="Assistant" panose="00000500000000000000" pitchFamily="2" charset="-79"/>
              <a:ea typeface="Open Sans" panose="020B0606030504020204" pitchFamily="34" charset="0"/>
              <a:cs typeface="Assistant" panose="00000500000000000000" pitchFamily="2" charset="-79"/>
            </a:endParaRPr>
          </a:p>
          <a:p>
            <a:pPr marL="457200" indent="-457200" algn="r" rtl="1">
              <a:buFont typeface="+mj-lt"/>
              <a:buAutoNum type="arabicPeriod"/>
            </a:pPr>
            <a:r>
              <a:rPr lang="he-IL" sz="2000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אפשרות נוספת היא שליחת פרטי הכניסה ע"י שליחת </a:t>
            </a:r>
            <a:r>
              <a:rPr lang="en-US" sz="2000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SMS</a:t>
            </a:r>
            <a:r>
              <a:rPr lang="he-IL" sz="2000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 או מכתב המכיל את המשתנים של פרטי הכניסה.</a:t>
            </a:r>
          </a:p>
        </p:txBody>
      </p:sp>
    </p:spTree>
    <p:extLst>
      <p:ext uri="{BB962C8B-B14F-4D97-AF65-F5344CB8AC3E}">
        <p14:creationId xmlns:p14="http://schemas.microsoft.com/office/powerpoint/2010/main" val="35875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2"/>
          <p:cNvSpPr txBox="1">
            <a:spLocks/>
          </p:cNvSpPr>
          <p:nvPr/>
        </p:nvSpPr>
        <p:spPr>
          <a:xfrm>
            <a:off x="1117309" y="76200"/>
            <a:ext cx="10157354" cy="97653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1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he-IL" sz="4800" b="1" dirty="0">
                <a:latin typeface="Assistant" panose="00000500000000000000" pitchFamily="2" charset="-79"/>
                <a:cs typeface="Assistant" panose="00000500000000000000" pitchFamily="2" charset="-79"/>
              </a:rPr>
              <a:t>מסמכים</a:t>
            </a:r>
            <a:endParaRPr lang="en-US" sz="4800"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/>
          <a:srcRect l="62279" t="41062" r="419" b="6870"/>
          <a:stretch/>
        </p:blipFill>
        <p:spPr>
          <a:xfrm>
            <a:off x="914161" y="764704"/>
            <a:ext cx="6408712" cy="56408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מלבן 5"/>
          <p:cNvSpPr/>
          <p:nvPr/>
        </p:nvSpPr>
        <p:spPr>
          <a:xfrm>
            <a:off x="1117310" y="1340768"/>
            <a:ext cx="101573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2000" b="1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פתיחת גישה למסמך לאזור האישי</a:t>
            </a:r>
            <a:endParaRPr lang="he-IL" sz="2000" dirty="0">
              <a:latin typeface="Assistant" panose="00000500000000000000" pitchFamily="2" charset="-79"/>
              <a:ea typeface="Open Sans" panose="020B0606030504020204" pitchFamily="34" charset="0"/>
              <a:cs typeface="Assistant" panose="00000500000000000000" pitchFamily="2" charset="-79"/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8470675" y="1844824"/>
            <a:ext cx="280398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+mj-lt"/>
              <a:buAutoNum type="arabicPeriod"/>
            </a:pPr>
            <a:r>
              <a:rPr lang="he-IL" sz="2000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ברשימת הלקוחות &gt; לשונית מסמכים &gt;  קליק ימני על מסמך &gt; </a:t>
            </a:r>
            <a:r>
              <a:rPr lang="he-IL" sz="2000" b="1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פתח גישה לקובץ באזור האישי.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he-IL" sz="2000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רק לאחר פתיחה ללקוח תהיה גישה לצפות במסמך.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he-IL" sz="2000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סימון של מסמך פתוח לצפייה יהיה ע"י סמל של מפתח מוזהב מימין לשם הקובץ.</a:t>
            </a:r>
          </a:p>
          <a:p>
            <a:pPr algn="r" rtl="1"/>
            <a:r>
              <a:rPr lang="en-US" sz="2000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/>
            </a:r>
            <a:br>
              <a:rPr lang="en-US" sz="2000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</a:br>
            <a:endParaRPr lang="he-IL" sz="2000" dirty="0">
              <a:latin typeface="Assistant" panose="00000500000000000000" pitchFamily="2" charset="-79"/>
              <a:ea typeface="Open Sans" panose="020B0606030504020204" pitchFamily="34" charset="0"/>
              <a:cs typeface="Assistant" panose="00000500000000000000" pitchFamily="2" charset="-79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24" y="5517232"/>
            <a:ext cx="432048" cy="432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83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76536"/>
          </a:xfrm>
        </p:spPr>
        <p:txBody>
          <a:bodyPr rtlCol="0">
            <a:normAutofit/>
          </a:bodyPr>
          <a:lstStyle/>
          <a:p>
            <a:pPr algn="r" rtl="0"/>
            <a:r>
              <a:rPr lang="he-IL" sz="4800" b="1" dirty="0">
                <a:latin typeface="Assistant" panose="00000500000000000000" pitchFamily="2" charset="-79"/>
                <a:cs typeface="Assistant" panose="00000500000000000000" pitchFamily="2" charset="-79"/>
              </a:rPr>
              <a:t>אזור אישי</a:t>
            </a:r>
            <a:endParaRPr lang="en-US" sz="4800"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4" name="מלבן 13"/>
          <p:cNvSpPr/>
          <p:nvPr/>
        </p:nvSpPr>
        <p:spPr>
          <a:xfrm>
            <a:off x="1120984" y="1048670"/>
            <a:ext cx="101573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2000" b="1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דוח גישה לאזור האישי</a:t>
            </a:r>
            <a:endParaRPr lang="he-IL" sz="2000" dirty="0">
              <a:latin typeface="Assistant" panose="00000500000000000000" pitchFamily="2" charset="-79"/>
              <a:ea typeface="Open Sans" panose="020B0606030504020204" pitchFamily="34" charset="0"/>
              <a:cs typeface="Assistant" panose="00000500000000000000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1341884" y="1487959"/>
            <a:ext cx="9932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buFont typeface="+mj-lt"/>
              <a:buAutoNum type="arabicPeriod"/>
            </a:pPr>
            <a:r>
              <a:rPr lang="he-IL" sz="2000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שולחן עבודה &gt; עזרים &gt; גישה לאזור האישי – לוג מלא בנוגע לפתיחה/עדכון וביטול גישה לאזור האישי.</a:t>
            </a:r>
          </a:p>
          <a:p>
            <a:pPr marL="457200" indent="-457200" algn="r" rtl="1">
              <a:buFont typeface="+mj-lt"/>
              <a:buAutoNum type="arabicPeriod"/>
            </a:pPr>
            <a:endParaRPr lang="he-IL" sz="2000" dirty="0">
              <a:latin typeface="Assistant" panose="00000500000000000000" pitchFamily="2" charset="-79"/>
              <a:ea typeface="Open Sans" panose="020B0606030504020204" pitchFamily="34" charset="0"/>
              <a:cs typeface="Assistant" panose="00000500000000000000" pitchFamily="2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/>
          <a:srcRect t="7470" b="15670"/>
          <a:stretch/>
        </p:blipFill>
        <p:spPr>
          <a:xfrm>
            <a:off x="549796" y="1993206"/>
            <a:ext cx="10724867" cy="5197854"/>
          </a:xfrm>
          <a:prstGeom prst="rect">
            <a:avLst/>
          </a:prstGeom>
          <a:ln>
            <a:solidFill>
              <a:schemeClr val="tx2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537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76536"/>
          </a:xfrm>
        </p:spPr>
        <p:txBody>
          <a:bodyPr rtlCol="0">
            <a:normAutofit/>
          </a:bodyPr>
          <a:lstStyle/>
          <a:p>
            <a:pPr algn="r" rtl="0"/>
            <a:r>
              <a:rPr lang="he-IL" sz="4800" b="1" dirty="0">
                <a:latin typeface="Assistant" panose="00000500000000000000" pitchFamily="2" charset="-79"/>
                <a:cs typeface="Assistant" panose="00000500000000000000" pitchFamily="2" charset="-79"/>
              </a:rPr>
              <a:t>אזור אישי</a:t>
            </a:r>
            <a:endParaRPr lang="en-US" sz="4800"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4" name="מלבן 13"/>
          <p:cNvSpPr/>
          <p:nvPr/>
        </p:nvSpPr>
        <p:spPr>
          <a:xfrm>
            <a:off x="1117310" y="1340768"/>
            <a:ext cx="1015735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4800" b="1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מה זה אזור אישי?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he-IL" sz="4800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אזור בו </a:t>
            </a:r>
            <a:r>
              <a:rPr lang="he-IL" sz="4800" b="1" u="sng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לקוחות</a:t>
            </a:r>
            <a:r>
              <a:rPr lang="he-IL" sz="4800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 הסוכנות יכולים לצפות במידע שקיים בתיק הלקוח שלהם ב-באפי. במילים פשוטות: </a:t>
            </a:r>
            <a:endParaRPr lang="he-IL" sz="4800" dirty="0" smtClean="0">
              <a:latin typeface="Assistant" panose="00000500000000000000" pitchFamily="2" charset="-79"/>
              <a:ea typeface="Open Sans" panose="020B0606030504020204" pitchFamily="34" charset="0"/>
              <a:cs typeface="Assistant" panose="00000500000000000000" pitchFamily="2" charset="-79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endParaRPr lang="he-IL" sz="4800" b="1" dirty="0">
              <a:latin typeface="Assistant" panose="00000500000000000000" pitchFamily="2" charset="-79"/>
              <a:ea typeface="Open Sans" panose="020B0606030504020204" pitchFamily="34" charset="0"/>
              <a:cs typeface="Assistant" panose="00000500000000000000" pitchFamily="2" charset="-79"/>
            </a:endParaRPr>
          </a:p>
          <a:p>
            <a:pPr algn="ctr" rtl="1"/>
            <a:r>
              <a:rPr lang="he-IL" sz="6000" b="1" dirty="0" smtClean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כניסה </a:t>
            </a:r>
            <a:r>
              <a:rPr lang="he-IL" sz="6000" b="1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לתיק </a:t>
            </a:r>
            <a:r>
              <a:rPr lang="he-IL" sz="6000" b="1" dirty="0" smtClean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הלקוח</a:t>
            </a:r>
            <a:endParaRPr lang="he-IL" sz="6000" b="1" dirty="0">
              <a:latin typeface="Assistant" panose="00000500000000000000" pitchFamily="2" charset="-79"/>
              <a:ea typeface="Open Sans" panose="020B0606030504020204" pitchFamily="34" charset="0"/>
              <a:cs typeface="Assistant" panose="00000500000000000000" pitchFamily="2" charset="-79"/>
            </a:endParaRPr>
          </a:p>
          <a:p>
            <a:pPr algn="r" rtl="1"/>
            <a:endParaRPr lang="he-IL" sz="3200" b="1" dirty="0">
              <a:latin typeface="Assistant" panose="00000500000000000000" pitchFamily="2" charset="-79"/>
              <a:ea typeface="Open Sans" panose="020B0606030504020204" pitchFamily="34" charset="0"/>
              <a:cs typeface="Assistant" panose="00000500000000000000" pitchFamily="2" charset="-79"/>
            </a:endParaRPr>
          </a:p>
          <a:p>
            <a:pPr algn="r" rtl="1"/>
            <a:endParaRPr lang="en-US" b="1" dirty="0">
              <a:latin typeface="Assistant" panose="00000500000000000000" pitchFamily="2" charset="-79"/>
              <a:ea typeface="Open Sans" panose="020B0606030504020204" pitchFamily="34" charset="0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32683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76536"/>
          </a:xfrm>
        </p:spPr>
        <p:txBody>
          <a:bodyPr rtlCol="0">
            <a:normAutofit/>
          </a:bodyPr>
          <a:lstStyle/>
          <a:p>
            <a:pPr algn="r" rtl="0"/>
            <a:r>
              <a:rPr lang="he-IL" sz="4800" b="1" dirty="0">
                <a:latin typeface="Assistant" panose="00000500000000000000" pitchFamily="2" charset="-79"/>
                <a:cs typeface="Assistant" panose="00000500000000000000" pitchFamily="2" charset="-79"/>
              </a:rPr>
              <a:t>אזור אישי</a:t>
            </a:r>
            <a:endParaRPr lang="en-US" sz="4800"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4" name="מלבן 13"/>
          <p:cNvSpPr/>
          <p:nvPr/>
        </p:nvSpPr>
        <p:spPr>
          <a:xfrm>
            <a:off x="1117310" y="1340768"/>
            <a:ext cx="1015735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4800" b="1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איך הלקוח נכנס </a:t>
            </a:r>
            <a:r>
              <a:rPr lang="he-IL" sz="4800" b="1" dirty="0" smtClean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לצפות בנתונים?</a:t>
            </a:r>
            <a:endParaRPr lang="he-IL" sz="4800" b="1" dirty="0">
              <a:latin typeface="Assistant" panose="00000500000000000000" pitchFamily="2" charset="-79"/>
              <a:ea typeface="Open Sans" panose="020B0606030504020204" pitchFamily="34" charset="0"/>
              <a:cs typeface="Assistant" panose="00000500000000000000" pitchFamily="2" charset="-79"/>
            </a:endParaRPr>
          </a:p>
          <a:p>
            <a:pPr marL="457200" indent="-457200" algn="r" rtl="1">
              <a:buFont typeface="+mj-lt"/>
              <a:buAutoNum type="arabicPeriod"/>
            </a:pPr>
            <a:r>
              <a:rPr lang="he-IL" sz="4800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באמצעות</a:t>
            </a:r>
            <a:r>
              <a:rPr lang="he-IL" sz="4800" b="1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 אפליקציה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he-IL" sz="4800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כניסה מתוך </a:t>
            </a:r>
            <a:r>
              <a:rPr lang="he-IL" sz="4800" b="1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אתר באפי/באתר הסוכן</a:t>
            </a:r>
          </a:p>
          <a:p>
            <a:pPr algn="r" rtl="1"/>
            <a:endParaRPr lang="he-IL" sz="4800" b="1" dirty="0">
              <a:latin typeface="Assistant" panose="00000500000000000000" pitchFamily="2" charset="-79"/>
              <a:ea typeface="Open Sans" panose="020B0606030504020204" pitchFamily="34" charset="0"/>
              <a:cs typeface="Assistant" panose="00000500000000000000" pitchFamily="2" charset="-79"/>
            </a:endParaRPr>
          </a:p>
          <a:p>
            <a:pPr algn="ctr" rtl="1"/>
            <a:r>
              <a:rPr lang="he-IL" sz="4400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מי פותח ללקוח את הגישה לצפייה בנתונים?</a:t>
            </a:r>
          </a:p>
          <a:p>
            <a:pPr algn="ctr" rtl="1"/>
            <a:r>
              <a:rPr lang="he-IL" sz="4800" b="1" dirty="0">
                <a:latin typeface="Assistant" panose="00000500000000000000" pitchFamily="2" charset="-79"/>
                <a:ea typeface="Open Sans" panose="020B0606030504020204" pitchFamily="34" charset="0"/>
                <a:cs typeface="Assistant" panose="00000500000000000000" pitchFamily="2" charset="-79"/>
              </a:rPr>
              <a:t>אתם!</a:t>
            </a:r>
          </a:p>
        </p:txBody>
      </p:sp>
    </p:spTree>
    <p:extLst>
      <p:ext uri="{BB962C8B-B14F-4D97-AF65-F5344CB8AC3E}">
        <p14:creationId xmlns:p14="http://schemas.microsoft.com/office/powerpoint/2010/main" val="2757705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341279" y="1552880"/>
            <a:ext cx="40112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אתם פותחים ללקוח גישה לצפות בנתונים שלו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240" y="2161150"/>
            <a:ext cx="5051291" cy="41255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35000" endPos="35000" dir="5400000" sy="-100000" algn="bl" rotWithShape="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798" y="2046821"/>
            <a:ext cx="4918982" cy="4918982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35000" endPos="35000" dir="5400000" sy="-100000" algn="bl" rotWithShape="0"/>
          </a:effectLst>
        </p:spPr>
      </p:pic>
      <p:sp>
        <p:nvSpPr>
          <p:cNvPr id="28" name="Oval 7"/>
          <p:cNvSpPr/>
          <p:nvPr/>
        </p:nvSpPr>
        <p:spPr>
          <a:xfrm>
            <a:off x="10192689" y="3057533"/>
            <a:ext cx="693750" cy="1166412"/>
          </a:xfrm>
          <a:prstGeom prst="roundRect">
            <a:avLst>
              <a:gd name="adj" fmla="val 740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399"/>
          </a:p>
        </p:txBody>
      </p:sp>
      <p:cxnSp>
        <p:nvCxnSpPr>
          <p:cNvPr id="29" name="Straight Arrow Connector 6"/>
          <p:cNvCxnSpPr>
            <a:stCxn id="28" idx="1"/>
          </p:cNvCxnSpPr>
          <p:nvPr/>
        </p:nvCxnSpPr>
        <p:spPr>
          <a:xfrm flipH="1">
            <a:off x="8132231" y="3640739"/>
            <a:ext cx="2060457" cy="15118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3" y="1196752"/>
            <a:ext cx="2675687" cy="540675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35000" endPos="35000" dir="5400000" sy="-100000" algn="bl" rotWithShape="0"/>
          </a:effectLst>
        </p:spPr>
      </p:pic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20186" y="714270"/>
            <a:ext cx="3551900" cy="33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he-I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הלקוח שלכם רואה זאת ב- </a:t>
            </a:r>
            <a:r>
              <a:rPr lang="en-US" altLang="he-IL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myBafi</a:t>
            </a:r>
            <a:r>
              <a:rPr lang="he-IL" altLang="he-I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שלו</a:t>
            </a:r>
            <a:endParaRPr lang="he-IL" altLang="he-IL" sz="1600" b="1" dirty="0">
              <a:solidFill>
                <a:schemeClr val="tx1">
                  <a:lumMod val="85000"/>
                  <a:lumOff val="15000"/>
                </a:schemeClr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34" name="Right Arrow 33"/>
          <p:cNvSpPr/>
          <p:nvPr/>
        </p:nvSpPr>
        <p:spPr>
          <a:xfrm flipH="1">
            <a:off x="3102072" y="5152576"/>
            <a:ext cx="2675687" cy="870193"/>
          </a:xfrm>
          <a:prstGeom prst="rightArrow">
            <a:avLst>
              <a:gd name="adj1" fmla="val 31355"/>
              <a:gd name="adj2" fmla="val 81008"/>
            </a:avLst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38100" dist="25400" dir="2700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 rtl="1" eaLnBrk="1" hangingPunct="1"/>
            <a:endParaRPr lang="he-IL" sz="2399" b="1">
              <a:solidFill>
                <a:srgbClr val="FFC659"/>
              </a:solidFill>
              <a:latin typeface="Open Sans Hebrew" panose="00000500000000000000" pitchFamily="2" charset="-79"/>
              <a:cs typeface="Open Sans Hebrew" panose="00000500000000000000" pitchFamily="2" charset="-79"/>
            </a:endParaRPr>
          </a:p>
        </p:txBody>
      </p:sp>
      <p:sp>
        <p:nvSpPr>
          <p:cNvPr id="39" name="Oval 7"/>
          <p:cNvSpPr/>
          <p:nvPr/>
        </p:nvSpPr>
        <p:spPr>
          <a:xfrm>
            <a:off x="5806380" y="5445224"/>
            <a:ext cx="1728192" cy="360040"/>
          </a:xfrm>
          <a:prstGeom prst="roundRect">
            <a:avLst>
              <a:gd name="adj" fmla="val 740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399"/>
          </a:p>
        </p:txBody>
      </p:sp>
      <p:sp>
        <p:nvSpPr>
          <p:cNvPr id="18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76536"/>
          </a:xfrm>
        </p:spPr>
        <p:txBody>
          <a:bodyPr rtlCol="0">
            <a:normAutofit/>
          </a:bodyPr>
          <a:lstStyle/>
          <a:p>
            <a:pPr algn="r" rtl="0"/>
            <a:r>
              <a:rPr lang="he-IL" sz="4800" b="1" dirty="0">
                <a:latin typeface="Assistant" panose="00000500000000000000" pitchFamily="2" charset="-79"/>
                <a:cs typeface="Assistant" panose="00000500000000000000" pitchFamily="2" charset="-79"/>
              </a:rPr>
              <a:t>איך זה עובד?</a:t>
            </a:r>
            <a:endParaRPr lang="en-US" sz="4800"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45373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 animBg="1"/>
      <p:bldP spid="32" grpId="0"/>
      <p:bldP spid="34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של תמונה 7" descr="תמונה שמכילה אחזקה, מקורה, אלקטרוניקה, אדם&#10;&#10;התיאור נוצר באופן אוטומטי">
            <a:extLst>
              <a:ext uri="{FF2B5EF4-FFF2-40B4-BE49-F238E27FC236}">
                <a16:creationId xmlns:a16="http://schemas.microsoft.com/office/drawing/2014/main" xmlns="" id="{8EC72052-6B36-4A59-B3E0-3E1440E65A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064" b="11064"/>
          <a:stretch>
            <a:fillRect/>
          </a:stretch>
        </p:blipFill>
        <p:spPr>
          <a:xfrm>
            <a:off x="-602332" y="0"/>
            <a:ext cx="13123237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974732" y="188640"/>
            <a:ext cx="3320919" cy="1397000"/>
          </a:xfrm>
        </p:spPr>
        <p:txBody>
          <a:bodyPr/>
          <a:lstStyle/>
          <a:p>
            <a:pPr algn="ctr"/>
            <a:r>
              <a:rPr lang="he-I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אפליקציית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myBafi</a:t>
            </a:r>
            <a:endParaRPr lang="he-I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07FA-60A0-4513-81AF-BDF95D9090DF}" type="datetime1">
              <a:rPr lang="en-GB" noProof="0" smtClean="0"/>
              <a:pPr/>
              <a:t>10/10/2019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5629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1334808"/>
            <a:ext cx="2667856" cy="539092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2"/>
          <p:cNvSpPr txBox="1">
            <a:spLocks/>
          </p:cNvSpPr>
          <p:nvPr/>
        </p:nvSpPr>
        <p:spPr>
          <a:xfrm>
            <a:off x="1117309" y="76200"/>
            <a:ext cx="10157354" cy="97653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1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he-IL" sz="4800" b="1" dirty="0">
                <a:latin typeface="Assistant" panose="00000500000000000000" pitchFamily="2" charset="-79"/>
                <a:cs typeface="Assistant" panose="00000500000000000000" pitchFamily="2" charset="-79"/>
              </a:rPr>
              <a:t>תפריט ראשי</a:t>
            </a:r>
            <a:endParaRPr lang="en-US" sz="4800"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7" name="Title 12"/>
          <p:cNvSpPr txBox="1">
            <a:spLocks/>
          </p:cNvSpPr>
          <p:nvPr/>
        </p:nvSpPr>
        <p:spPr>
          <a:xfrm>
            <a:off x="981844" y="1348216"/>
            <a:ext cx="6916994" cy="5177127"/>
          </a:xfrm>
          <a:prstGeom prst="roundRect">
            <a:avLst>
              <a:gd name="adj" fmla="val 1775"/>
            </a:avLst>
          </a:prstGeom>
          <a:solidFill>
            <a:srgbClr val="39A2F4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180000" tIns="180000" rIns="180000" bIns="180000" rtlCol="0" anchor="t">
            <a:normAutofit/>
          </a:bodyPr>
          <a:lstStyle>
            <a:lvl1pPr algn="l" defTabSz="1218987" rtl="1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ניווט קל בין המסכים השונים</a:t>
            </a:r>
          </a:p>
          <a:p>
            <a:pPr algn="r">
              <a:lnSpc>
                <a:spcPct val="100000"/>
              </a:lnSpc>
            </a:pPr>
            <a:endParaRPr lang="he-I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פוליסות ותכניות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תביעות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מסמכים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הפרטים שלי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שיתוף האפליקציה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הסוכן שלי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עשיתי תאונה (ללקוחות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myBafi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 Private</a:t>
            </a:r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)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/>
            <a:endParaRPr lang="en-US" sz="3600" dirty="0"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/>
            <a:endParaRPr lang="he-IL" sz="3600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5045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1334808"/>
            <a:ext cx="2667855" cy="539092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2"/>
          <p:cNvSpPr txBox="1">
            <a:spLocks/>
          </p:cNvSpPr>
          <p:nvPr/>
        </p:nvSpPr>
        <p:spPr>
          <a:xfrm>
            <a:off x="1117309" y="76200"/>
            <a:ext cx="10157354" cy="97653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1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he-IL" sz="4800" b="1" dirty="0">
                <a:latin typeface="Assistant" panose="00000500000000000000" pitchFamily="2" charset="-79"/>
                <a:cs typeface="Assistant" panose="00000500000000000000" pitchFamily="2" charset="-79"/>
              </a:rPr>
              <a:t>מסמכים</a:t>
            </a:r>
            <a:endParaRPr lang="en-US" sz="4800"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7" name="Title 12"/>
          <p:cNvSpPr txBox="1">
            <a:spLocks/>
          </p:cNvSpPr>
          <p:nvPr/>
        </p:nvSpPr>
        <p:spPr>
          <a:xfrm>
            <a:off x="981844" y="1348216"/>
            <a:ext cx="6916994" cy="5177127"/>
          </a:xfrm>
          <a:prstGeom prst="roundRect">
            <a:avLst>
              <a:gd name="adj" fmla="val 1775"/>
            </a:avLst>
          </a:prstGeom>
          <a:solidFill>
            <a:schemeClr val="bg1"/>
          </a:solidFill>
          <a:ln w="12700">
            <a:solidFill>
              <a:schemeClr val="tx2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180000" tIns="180000" rIns="180000" bIns="180000" rtlCol="0" anchor="t">
            <a:normAutofit/>
          </a:bodyPr>
          <a:lstStyle>
            <a:lvl1pPr algn="l" defTabSz="1218987" rtl="1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רשימת מסמכים משותפים</a:t>
            </a:r>
          </a:p>
          <a:p>
            <a:pPr algn="r">
              <a:lnSpc>
                <a:spcPct val="100000"/>
              </a:lnSpc>
            </a:pPr>
            <a:endParaRPr lang="he-IL" sz="3200" b="1" dirty="0">
              <a:solidFill>
                <a:srgbClr val="EF53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>
              <a:lnSpc>
                <a:spcPct val="100000"/>
              </a:lnSpc>
            </a:pPr>
            <a:r>
              <a:rPr lang="he-IL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לפני שמתחילים: </a:t>
            </a:r>
          </a:p>
          <a:p>
            <a:pPr algn="r">
              <a:lnSpc>
                <a:spcPct val="100000"/>
              </a:lnSpc>
            </a:pPr>
            <a:r>
              <a:rPr lang="he-IL" sz="3200" b="1" dirty="0">
                <a:solidFill>
                  <a:srgbClr val="EF5350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המסמכים ב-באפי לא משותפים באופן אוטומטי. </a:t>
            </a:r>
          </a:p>
          <a:p>
            <a:pPr algn="r">
              <a:lnSpc>
                <a:spcPct val="100000"/>
              </a:lnSpc>
            </a:pPr>
            <a:endParaRPr lang="he-IL" sz="3200" b="1" dirty="0">
              <a:solidFill>
                <a:srgbClr val="EF5350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>
              <a:lnSpc>
                <a:spcPct val="100000"/>
              </a:lnSpc>
            </a:pPr>
            <a:r>
              <a:rPr lang="he-IL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במידה ומעוניינים שהלקוח יראה מסך מסוים, לשם כך יש לבצע פעולה ידנית.</a:t>
            </a:r>
            <a:endParaRPr lang="he-IL" sz="2800" dirty="0">
              <a:solidFill>
                <a:schemeClr val="tx2">
                  <a:lumMod val="75000"/>
                  <a:lumOff val="25000"/>
                </a:schemeClr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/>
            <a:endParaRPr lang="en-US" sz="3600" dirty="0"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/>
            <a:endParaRPr lang="he-IL" sz="3600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8229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1334808"/>
            <a:ext cx="2667855" cy="539092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2"/>
          <p:cNvSpPr txBox="1">
            <a:spLocks/>
          </p:cNvSpPr>
          <p:nvPr/>
        </p:nvSpPr>
        <p:spPr>
          <a:xfrm>
            <a:off x="1117309" y="76200"/>
            <a:ext cx="10157354" cy="97653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1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he-IL" sz="4800" b="1" dirty="0">
                <a:latin typeface="Assistant" panose="00000500000000000000" pitchFamily="2" charset="-79"/>
                <a:cs typeface="Assistant" panose="00000500000000000000" pitchFamily="2" charset="-79"/>
              </a:rPr>
              <a:t>מסמכים</a:t>
            </a:r>
            <a:endParaRPr lang="en-US" sz="4800"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7" name="Title 12"/>
          <p:cNvSpPr txBox="1">
            <a:spLocks/>
          </p:cNvSpPr>
          <p:nvPr/>
        </p:nvSpPr>
        <p:spPr>
          <a:xfrm>
            <a:off x="981844" y="76200"/>
            <a:ext cx="6916994" cy="6449143"/>
          </a:xfrm>
          <a:prstGeom prst="roundRect">
            <a:avLst>
              <a:gd name="adj" fmla="val 1775"/>
            </a:avLst>
          </a:prstGeom>
          <a:solidFill>
            <a:schemeClr val="bg1"/>
          </a:solidFill>
          <a:ln w="12700">
            <a:solidFill>
              <a:schemeClr val="tx2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180000" tIns="180000" rIns="180000" bIns="180000" rtlCol="0" anchor="t">
            <a:normAutofit/>
          </a:bodyPr>
          <a:lstStyle>
            <a:lvl1pPr algn="l" defTabSz="1218987" rtl="1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פתיחת גישה למסמך</a:t>
            </a:r>
          </a:p>
          <a:p>
            <a:pPr algn="r">
              <a:lnSpc>
                <a:spcPct val="100000"/>
              </a:lnSpc>
            </a:pPr>
            <a:endParaRPr lang="he-IL" sz="3200" b="1" dirty="0">
              <a:solidFill>
                <a:srgbClr val="EF53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/>
            <a:endParaRPr lang="en-US" sz="3600" dirty="0"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/>
            <a:endParaRPr lang="he-IL" sz="3600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62ACBF56-2FA3-4E77-B04A-94CB3D6B81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78"/>
          <a:stretch/>
        </p:blipFill>
        <p:spPr>
          <a:xfrm>
            <a:off x="2028073" y="1052736"/>
            <a:ext cx="4824536" cy="5185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724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1334809"/>
            <a:ext cx="2667855" cy="539092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2"/>
          <p:cNvSpPr txBox="1">
            <a:spLocks/>
          </p:cNvSpPr>
          <p:nvPr/>
        </p:nvSpPr>
        <p:spPr>
          <a:xfrm>
            <a:off x="1117309" y="76200"/>
            <a:ext cx="10157354" cy="97653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1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0"/>
            <a:r>
              <a:rPr lang="he-IL" sz="4800" b="1" dirty="0">
                <a:latin typeface="Assistant" panose="00000500000000000000" pitchFamily="2" charset="-79"/>
                <a:cs typeface="Assistant" panose="00000500000000000000" pitchFamily="2" charset="-79"/>
              </a:rPr>
              <a:t>הסוכן שלי</a:t>
            </a:r>
            <a:endParaRPr lang="en-US" sz="4800"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17" name="Title 12"/>
          <p:cNvSpPr txBox="1">
            <a:spLocks/>
          </p:cNvSpPr>
          <p:nvPr/>
        </p:nvSpPr>
        <p:spPr>
          <a:xfrm>
            <a:off x="981844" y="1348216"/>
            <a:ext cx="6916994" cy="5177127"/>
          </a:xfrm>
          <a:prstGeom prst="roundRect">
            <a:avLst>
              <a:gd name="adj" fmla="val 1775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180000" tIns="180000" rIns="180000" bIns="180000" rtlCol="0" anchor="t">
            <a:normAutofit/>
          </a:bodyPr>
          <a:lstStyle>
            <a:lvl1pPr algn="l" defTabSz="1218987" rtl="1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36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פרטי הסוכנות</a:t>
            </a:r>
          </a:p>
          <a:p>
            <a:pPr algn="r">
              <a:lnSpc>
                <a:spcPct val="100000"/>
              </a:lnSpc>
            </a:pPr>
            <a:endParaRPr lang="he-I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14350" indent="-514350" algn="r">
              <a:lnSpc>
                <a:spcPct val="100000"/>
              </a:lnSpc>
              <a:buAutoNum type="arabicPeriod"/>
            </a:pPr>
            <a:r>
              <a:rPr lang="he-IL" sz="3200" dirty="0">
                <a:solidFill>
                  <a:schemeClr val="tx2">
                    <a:lumMod val="85000"/>
                    <a:lumOff val="1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מטפל</a:t>
            </a:r>
          </a:p>
          <a:p>
            <a:pPr marL="514350" indent="-514350" algn="r">
              <a:lnSpc>
                <a:spcPct val="100000"/>
              </a:lnSpc>
              <a:buAutoNum type="arabicPeriod"/>
            </a:pPr>
            <a:r>
              <a:rPr lang="he-IL" sz="3200" dirty="0">
                <a:solidFill>
                  <a:schemeClr val="tx2">
                    <a:lumMod val="85000"/>
                    <a:lumOff val="1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טלפון</a:t>
            </a:r>
          </a:p>
          <a:p>
            <a:pPr marL="514350" indent="-514350" algn="r">
              <a:lnSpc>
                <a:spcPct val="100000"/>
              </a:lnSpc>
              <a:buAutoNum type="arabicPeriod"/>
            </a:pPr>
            <a:r>
              <a:rPr lang="he-IL" sz="3200" dirty="0">
                <a:solidFill>
                  <a:schemeClr val="tx2">
                    <a:lumMod val="85000"/>
                    <a:lumOff val="1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פקס</a:t>
            </a:r>
          </a:p>
          <a:p>
            <a:pPr marL="514350" indent="-514350" algn="r">
              <a:lnSpc>
                <a:spcPct val="100000"/>
              </a:lnSpc>
              <a:buAutoNum type="arabicPeriod"/>
            </a:pPr>
            <a:r>
              <a:rPr lang="he-IL" sz="3200" dirty="0">
                <a:solidFill>
                  <a:schemeClr val="tx2">
                    <a:lumMod val="85000"/>
                    <a:lumOff val="1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דוא"ל</a:t>
            </a:r>
            <a:r>
              <a:rPr lang="he-IL" sz="32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  <a:r>
              <a:rPr lang="he-IL" sz="3200" dirty="0">
                <a:solidFill>
                  <a:schemeClr val="tx2">
                    <a:lumMod val="85000"/>
                    <a:lumOff val="1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–</a:t>
            </a:r>
            <a:r>
              <a:rPr lang="he-IL" sz="32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  <a:r>
              <a:rPr lang="he-IL" sz="3200" dirty="0">
                <a:solidFill>
                  <a:schemeClr val="tx2">
                    <a:lumMod val="85000"/>
                    <a:lumOff val="1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מאפשר שליחת דוא"ל</a:t>
            </a:r>
          </a:p>
          <a:p>
            <a:pPr marL="514350" indent="-514350" algn="r">
              <a:lnSpc>
                <a:spcPct val="100000"/>
              </a:lnSpc>
              <a:buAutoNum type="arabicPeriod"/>
            </a:pPr>
            <a:r>
              <a:rPr lang="he-IL" sz="32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כתובת – לחיצה פותחת ניווט ל-</a:t>
            </a:r>
            <a:endParaRPr lang="he-IL" sz="2800" b="1" dirty="0">
              <a:solidFill>
                <a:schemeClr val="tx2">
                  <a:lumMod val="85000"/>
                  <a:lumOff val="15000"/>
                </a:schemeClr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>
              <a:lnSpc>
                <a:spcPct val="100000"/>
              </a:lnSpc>
            </a:pPr>
            <a:r>
              <a:rPr lang="he-IL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הנתונים מגיעים אוטומטית מהגדרות באפי &gt; לשונית כללי &gt; פרטי משתמש ופרטי חברה</a:t>
            </a: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he-IL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571500" indent="-571500" algn="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/>
            <a:endParaRPr lang="en-US" sz="3600" dirty="0"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/>
            <a:endParaRPr lang="he-IL" sz="3600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6" y="4221088"/>
            <a:ext cx="736974" cy="73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3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ooks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2786181_TF02787940" id="{1798802C-84EE-40F8-AA82-749FCB0DAB40}" vid="{E03FD201-C9ED-47D9-B1F3-097360176F4C}"/>
    </a:ext>
  </a:extLst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01D382-32B0-43EE-932C-28906AF37617}">
  <ds:schemaRefs>
    <ds:schemaRef ds:uri="4873beb7-5857-4685-be1f-d57550cc96cc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411</Words>
  <Application>Microsoft Office PowerPoint</Application>
  <PresentationFormat>מותאם אישית</PresentationFormat>
  <Paragraphs>143</Paragraphs>
  <Slides>17</Slides>
  <Notes>15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26" baseType="lpstr">
      <vt:lpstr>Arial</vt:lpstr>
      <vt:lpstr>Assistant</vt:lpstr>
      <vt:lpstr>Calibri</vt:lpstr>
      <vt:lpstr>Century Gothic</vt:lpstr>
      <vt:lpstr>Gisha</vt:lpstr>
      <vt:lpstr>Open Sans</vt:lpstr>
      <vt:lpstr>Open Sans Hebrew</vt:lpstr>
      <vt:lpstr>Tahoma</vt:lpstr>
      <vt:lpstr>Books 16x9</vt:lpstr>
      <vt:lpstr>אזור אישי מקצה לקצה</vt:lpstr>
      <vt:lpstr>אזור אישי</vt:lpstr>
      <vt:lpstr>אזור אישי</vt:lpstr>
      <vt:lpstr>איך זה עובד?</vt:lpstr>
      <vt:lpstr>אפליקציית myBafi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אזור אישי</vt:lpstr>
      <vt:lpstr>מצגת של PowerPoint</vt:lpstr>
      <vt:lpstr>אזור אישי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2019-02-01T12:22:33Z</dcterms:created>
  <dcterms:modified xsi:type="dcterms:W3CDTF">2019-10-10T09:50:15Z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