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389" r:id="rId5"/>
    <p:sldId id="391" r:id="rId6"/>
    <p:sldId id="392" r:id="rId7"/>
    <p:sldId id="393" r:id="rId8"/>
    <p:sldId id="394" r:id="rId9"/>
    <p:sldId id="395" r:id="rId10"/>
    <p:sldId id="400" r:id="rId11"/>
    <p:sldId id="410" r:id="rId12"/>
    <p:sldId id="396" r:id="rId13"/>
    <p:sldId id="397" r:id="rId14"/>
    <p:sldId id="398" r:id="rId15"/>
    <p:sldId id="399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2FBBE9"/>
    <a:srgbClr val="FED011"/>
    <a:srgbClr val="B5F03E"/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20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34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  <a:solidFill>
            <a:schemeClr val="tx1"/>
          </a:solidFill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  <a:solidFill>
            <a:schemeClr val="tx1"/>
          </a:solidFill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  <a:solidFill>
            <a:schemeClr val="tx1"/>
          </a:solidFill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  <a:solidFill>
            <a:schemeClr val="tx1"/>
          </a:solidFill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  <a:solidFill>
            <a:schemeClr val="tx1"/>
          </a:solidFill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9"/>
          <a:stretch/>
        </p:blipFill>
        <p:spPr>
          <a:xfrm>
            <a:off x="0" y="1143000"/>
            <a:ext cx="12225546" cy="5715000"/>
          </a:xfrm>
          <a:prstGeom prst="rect">
            <a:avLst/>
          </a:prstGeom>
        </p:spPr>
      </p:pic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935162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FF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סימולטור רכב  באפי </a:t>
            </a: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החדש!</a:t>
            </a:r>
            <a:endParaRPr lang="he-I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כותרת 12"/>
          <p:cNvSpPr txBox="1">
            <a:spLocks/>
          </p:cNvSpPr>
          <p:nvPr/>
        </p:nvSpPr>
        <p:spPr>
          <a:xfrm rot="19903853">
            <a:off x="-692705" y="73544"/>
            <a:ext cx="3417683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2000" b="1" dirty="0">
                <a:solidFill>
                  <a:srgbClr val="FED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הרצאה חדשה</a:t>
            </a:r>
            <a:endParaRPr lang="he-IL" sz="2000" b="1" dirty="0">
              <a:solidFill>
                <a:srgbClr val="FED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7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58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איתור לפי יצרן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(יש לבחור שנת יצור) ולאחר מכן ניתן לאתר רכב בקלות באמצעות 3 תיבות בחירה (לאחר כל בחירה, המערכת תסנן את הנתונים הרלוונטיים):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1522412" y="2286000"/>
            <a:ext cx="9212478" cy="4163695"/>
            <a:chOff x="0" y="0"/>
            <a:chExt cx="6657340" cy="3009265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850" y="0"/>
              <a:ext cx="2142490" cy="3009265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2066290" cy="2542540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13915" cy="1570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6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203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מערכות בטיחות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- במידה והותקנה לרכב מערכת בטיחות באופן פרטי, ניתן לסמן זאת באופן ידני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דוגמה למערכת בטיחות: </a:t>
            </a:r>
            <a:r>
              <a:rPr lang="he-I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מובילאיי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, </a:t>
            </a:r>
            <a:r>
              <a:rPr lang="he-I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איווקס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, </a:t>
            </a:r>
            <a:r>
              <a:rPr lang="he-I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מובאון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וכד'.</a:t>
            </a:r>
          </a:p>
        </p:txBody>
      </p:sp>
      <p:pic>
        <p:nvPicPr>
          <p:cNvPr id="11" name="תמונה 10"/>
          <p:cNvPicPr/>
          <p:nvPr/>
        </p:nvPicPr>
        <p:blipFill rotWithShape="1">
          <a:blip r:embed="rId2"/>
          <a:srcRect t="43063"/>
          <a:stretch/>
        </p:blipFill>
        <p:spPr>
          <a:xfrm>
            <a:off x="1179512" y="2971800"/>
            <a:ext cx="10210800" cy="313290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מלבן 11"/>
          <p:cNvSpPr/>
          <p:nvPr/>
        </p:nvSpPr>
        <p:spPr>
          <a:xfrm>
            <a:off x="1293812" y="4800600"/>
            <a:ext cx="9982200" cy="9906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8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72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ת.ז. רכב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לחיצה על הכפתור תפתח חלון עם ת.ז. זהות מלאה של הרכב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  <p:pic>
        <p:nvPicPr>
          <p:cNvPr id="5" name="תמונה 4"/>
          <p:cNvPicPr/>
          <p:nvPr/>
        </p:nvPicPr>
        <p:blipFill rotWithShape="1">
          <a:blip r:embed="rId2"/>
          <a:srcRect l="1" t="72185" r="76767"/>
          <a:stretch/>
        </p:blipFill>
        <p:spPr bwMode="auto">
          <a:xfrm>
            <a:off x="836612" y="1143000"/>
            <a:ext cx="2362199" cy="1524000"/>
          </a:xfrm>
          <a:prstGeom prst="rect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תמונה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873751"/>
            <a:ext cx="7842926" cy="6279251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7" name="מחבר חץ ישר 6"/>
          <p:cNvCxnSpPr/>
          <p:nvPr/>
        </p:nvCxnSpPr>
        <p:spPr>
          <a:xfrm>
            <a:off x="2017713" y="2362200"/>
            <a:ext cx="2019299" cy="8382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2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25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דיווח על רכב לא קיים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חיפשתם רכב ולא מצאתם? מלאו את הפרטים ואנחנו נעדכן את הרכב במהרה.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  <p:pic>
        <p:nvPicPr>
          <p:cNvPr id="5" name="תמונה 4"/>
          <p:cNvPicPr/>
          <p:nvPr/>
        </p:nvPicPr>
        <p:blipFill rotWithShape="1">
          <a:blip r:embed="rId2"/>
          <a:srcRect l="1" t="72185" r="76767"/>
          <a:stretch/>
        </p:blipFill>
        <p:spPr bwMode="auto">
          <a:xfrm>
            <a:off x="836613" y="2019300"/>
            <a:ext cx="2362199" cy="1524000"/>
          </a:xfrm>
          <a:prstGeom prst="rect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מחבר חץ ישר 6"/>
          <p:cNvCxnSpPr/>
          <p:nvPr/>
        </p:nvCxnSpPr>
        <p:spPr>
          <a:xfrm>
            <a:off x="1370012" y="3124200"/>
            <a:ext cx="2992120" cy="14478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/>
          <p:nvPr/>
        </p:nvPicPr>
        <p:blipFill>
          <a:blip r:embed="rId3"/>
          <a:stretch>
            <a:fillRect/>
          </a:stretch>
        </p:blipFill>
        <p:spPr>
          <a:xfrm>
            <a:off x="4265611" y="1403705"/>
            <a:ext cx="6096000" cy="5342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2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189412" y="1905000"/>
            <a:ext cx="6404985" cy="471313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מלבן 1"/>
          <p:cNvSpPr/>
          <p:nvPr/>
        </p:nvSpPr>
        <p:spPr>
          <a:xfrm>
            <a:off x="569912" y="152400"/>
            <a:ext cx="10972800" cy="158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איתור מיקוד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במידה והמיקוד לא ידוע, ניתן ללחוץ על הכפתור   והמערכת תפתח את חלון איתור המיקוד המאפשר להזין את הכתובת המלאה לקבלת המיקוד באופן אוטומטי: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  <p:pic>
        <p:nvPicPr>
          <p:cNvPr id="9" name="תמונה 8"/>
          <p:cNvPicPr/>
          <p:nvPr/>
        </p:nvPicPr>
        <p:blipFill rotWithShape="1">
          <a:blip r:embed="rId3"/>
          <a:srcRect l="50027" t="3004" r="13500" b="75954"/>
          <a:stretch/>
        </p:blipFill>
        <p:spPr bwMode="auto">
          <a:xfrm>
            <a:off x="760411" y="1710944"/>
            <a:ext cx="3657601" cy="1337055"/>
          </a:xfrm>
          <a:prstGeom prst="rect">
            <a:avLst/>
          </a:prstGeom>
          <a:ln w="63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מחבר חץ ישר 9"/>
          <p:cNvCxnSpPr/>
          <p:nvPr/>
        </p:nvCxnSpPr>
        <p:spPr>
          <a:xfrm>
            <a:off x="989012" y="2667000"/>
            <a:ext cx="3276600" cy="12954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25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לסיום יש ללחוץ על כפתור חישוב התוצאות והמסך יגלול באופן אוטומטי לאזור התוצאות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  <p:pic>
        <p:nvPicPr>
          <p:cNvPr id="6" name="תמונה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0114" y="2514600"/>
            <a:ext cx="5692395" cy="1733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0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466012" y="152400"/>
            <a:ext cx="4572000" cy="584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חברה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– חברת הביטוח/המסלול בחברת הביטוח.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פרמיה סופית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פרמיית הבסיס אחרי הנחות ובתוספת שרותי הדרך.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פרמיית חובה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פרמיית בסיס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הפרמיה הבסיסית המתקבלת מחברת הביטוח.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הנחות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–  סה"כ סכום ההנחות שניתנו ע"י המשתמש.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מיגון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– המיגון הנדרש (ריחוף על הנתון יציג את פירוט המיגון).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הערות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– הערות המתקבלות מחברת הביטוח.</a:t>
            </a:r>
          </a:p>
        </p:txBody>
      </p:sp>
      <p:pic>
        <p:nvPicPr>
          <p:cNvPr id="4" name="תמונה 3"/>
          <p:cNvPicPr/>
          <p:nvPr/>
        </p:nvPicPr>
        <p:blipFill rotWithShape="1">
          <a:blip r:embed="rId2"/>
          <a:srcRect l="11897" r="7537" b="50688"/>
          <a:stretch/>
        </p:blipFill>
        <p:spPr>
          <a:xfrm>
            <a:off x="150812" y="990600"/>
            <a:ext cx="7223760" cy="51816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מלבן 2"/>
          <p:cNvSpPr/>
          <p:nvPr/>
        </p:nvSpPr>
        <p:spPr>
          <a:xfrm>
            <a:off x="608012" y="0"/>
            <a:ext cx="6092825" cy="993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מסך התוצאות – המערכת תציג את התוצאות שהתקבלו מחברות הביטוח.</a:t>
            </a:r>
          </a:p>
        </p:txBody>
      </p:sp>
    </p:spTree>
    <p:extLst>
      <p:ext uri="{BB962C8B-B14F-4D97-AF65-F5344CB8AC3E}">
        <p14:creationId xmlns:p14="http://schemas.microsoft.com/office/powerpoint/2010/main" val="10025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31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בחירת חברה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לחיצה על שורת החברה/המסלול יפתח פירוט מורחב הכולל את האפשרויות הבאות:</a:t>
            </a:r>
          </a:p>
        </p:txBody>
      </p:sp>
      <p:pic>
        <p:nvPicPr>
          <p:cNvPr id="4" name="תמונה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9412" y="2133600"/>
            <a:ext cx="11681540" cy="251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4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449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אפשרויות נוספות: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ניקוי מסך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מנקה את כל הנתונים במסך.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(יש לבצע בסיום כל הצעה, לפני התחלת הצעה חדשה)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היסטוריה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-</a:t>
            </a: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מאפשר שחזור של הצעות קודמות שבוצעו ע"י המשתמש.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שמירת הצעה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שמירה של מסך ההצעות בתיק הלקוח בתכנת באפי ניהול משרד.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ייצוא/הדפסה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– מייצר קובץ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PDF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הכולל אפשרות הדפסה</a:t>
            </a:r>
          </a:p>
        </p:txBody>
      </p:sp>
    </p:spTree>
    <p:extLst>
      <p:ext uri="{BB962C8B-B14F-4D97-AF65-F5344CB8AC3E}">
        <p14:creationId xmlns:p14="http://schemas.microsoft.com/office/powerpoint/2010/main" val="4491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ייצוא תוצאות ל-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PDF: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לחיצה על כפתור הייצוא תפתח חלון מקדים המאפשר בחירת/גריעת נתונים מהקובץ הסופי.</a:t>
            </a: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9912" y="2099087"/>
            <a:ext cx="3739739" cy="1101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תמונה 3"/>
          <p:cNvPicPr/>
          <p:nvPr/>
        </p:nvPicPr>
        <p:blipFill rotWithShape="1">
          <a:blip r:embed="rId3"/>
          <a:srcRect r="200"/>
          <a:stretch/>
        </p:blipFill>
        <p:spPr bwMode="auto">
          <a:xfrm>
            <a:off x="4722812" y="2514600"/>
            <a:ext cx="7162800" cy="52694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מחבר חץ ישר 4"/>
          <p:cNvCxnSpPr/>
          <p:nvPr/>
        </p:nvCxnSpPr>
        <p:spPr>
          <a:xfrm>
            <a:off x="1827212" y="2799080"/>
            <a:ext cx="3429000" cy="139192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65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ייצוא תוצאות ל-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PDF: </a:t>
            </a:r>
          </a:p>
        </p:txBody>
      </p:sp>
      <p:pic>
        <p:nvPicPr>
          <p:cNvPr id="6" name="תמונה 5" descr="C:\Users\aviad\AppData\Local\Temp\SNAGHTML42fb58c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6" y="783255"/>
            <a:ext cx="8272951" cy="5877520"/>
          </a:xfrm>
          <a:prstGeom prst="rect">
            <a:avLst/>
          </a:prstGeom>
          <a:noFill/>
          <a:ln>
            <a:noFill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599E-6 -2.59259E-6 L 0.00313 -0.12037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988" y="-1524000"/>
            <a:ext cx="12496800" cy="9372600"/>
          </a:xfrm>
          <a:prstGeom prst="rect">
            <a:avLst/>
          </a:prstGeom>
        </p:spPr>
      </p:pic>
      <p:sp>
        <p:nvSpPr>
          <p:cNvPr id="5" name="מלבן מעוגל 4"/>
          <p:cNvSpPr/>
          <p:nvPr/>
        </p:nvSpPr>
        <p:spPr>
          <a:xfrm>
            <a:off x="455612" y="152400"/>
            <a:ext cx="5324192" cy="1347461"/>
          </a:xfrm>
          <a:prstGeom prst="round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תודה רבה ☺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72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2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ED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סימולטור הרכב החדש מאפשר לאתר לקוח קיים + הרכב שלו מתוך באפי ניהול משרד:</a:t>
            </a:r>
            <a:endParaRPr lang="en-US" sz="2800" b="1" dirty="0">
              <a:solidFill>
                <a:srgbClr val="FED0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/>
          <p:nvPr/>
        </p:nvPicPr>
        <p:blipFill rotWithShape="1">
          <a:blip r:embed="rId2"/>
          <a:srcRect l="25930" b="14034"/>
          <a:stretch/>
        </p:blipFill>
        <p:spPr bwMode="auto">
          <a:xfrm>
            <a:off x="303212" y="1371303"/>
            <a:ext cx="11658600" cy="54866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20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2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rgbClr val="FED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המערכת תציג את רשימת כלי הרכב של הלקוח מתוך רשימת הפוליסות שלו. המערכת תשלים את כל פרטי הרכב שלו.</a:t>
            </a:r>
            <a:endParaRPr lang="en-US" sz="2800" b="1" dirty="0">
              <a:solidFill>
                <a:srgbClr val="FED0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/>
          <p:nvPr/>
        </p:nvPicPr>
        <p:blipFill rotWithShape="1">
          <a:blip r:embed="rId2"/>
          <a:srcRect l="21189" b="14457"/>
          <a:stretch/>
        </p:blipFill>
        <p:spPr bwMode="auto">
          <a:xfrm>
            <a:off x="303212" y="1371600"/>
            <a:ext cx="11740924" cy="51777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85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211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תחילת ביטוח – ניתן לבחור מ-3 אפשרויות למועד תחילת הביטוח: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היום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 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התאריך הנוכחי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ה-01 לחודש הבא 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(מקצר זמן במקרים בהם מבצעים בדיקת מחיר לחידוש)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בחר תאריך 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ייפתח לוח שנה המאפשר בחירת תאריך בהתאמה אישית</a:t>
            </a:r>
          </a:p>
        </p:txBody>
      </p:sp>
      <p:pic>
        <p:nvPicPr>
          <p:cNvPr id="6" name="תמונה 5"/>
          <p:cNvPicPr/>
          <p:nvPr/>
        </p:nvPicPr>
        <p:blipFill rotWithShape="1">
          <a:blip r:embed="rId2"/>
          <a:srcRect l="59594" t="11503" b="51606"/>
          <a:stretch/>
        </p:blipFill>
        <p:spPr bwMode="auto">
          <a:xfrm>
            <a:off x="912812" y="2514600"/>
            <a:ext cx="10681301" cy="3962400"/>
          </a:xfrm>
          <a:prstGeom prst="rect">
            <a:avLst/>
          </a:prstGeom>
          <a:ln w="952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5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60912" y="1061306"/>
            <a:ext cx="2590800" cy="122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חדש!</a:t>
            </a:r>
            <a:endParaRPr lang="he-I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2360612" y="3505200"/>
            <a:ext cx="7391400" cy="15240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8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34-701-55</a:t>
            </a:r>
          </a:p>
        </p:txBody>
      </p:sp>
      <p:sp>
        <p:nvSpPr>
          <p:cNvPr id="10" name="מלבן 9"/>
          <p:cNvSpPr/>
          <p:nvPr/>
        </p:nvSpPr>
        <p:spPr>
          <a:xfrm>
            <a:off x="2646362" y="2286000"/>
            <a:ext cx="6819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איתור רכב לפי מס' רישוי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ssistant ExtraBold" panose="000009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43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קיימות מספר אפשרויות לאיתור רכב: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מס' רישוי - 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הקלד את מספר הרישוי והמערכת תאתר את פרטי הרכב!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055812" y="1447800"/>
            <a:ext cx="8534400" cy="5034055"/>
            <a:chOff x="0" y="0"/>
            <a:chExt cx="6812915" cy="379095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5" y="180975"/>
              <a:ext cx="6403340" cy="34601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34560" cy="379095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מלבן 7"/>
            <p:cNvSpPr/>
            <p:nvPr/>
          </p:nvSpPr>
          <p:spPr>
            <a:xfrm>
              <a:off x="5553075" y="819150"/>
              <a:ext cx="1228725" cy="381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cxnSp>
          <p:nvCxnSpPr>
            <p:cNvPr id="9" name="מחבר חץ ישר 8"/>
            <p:cNvCxnSpPr/>
            <p:nvPr/>
          </p:nvCxnSpPr>
          <p:spPr>
            <a:xfrm flipV="1">
              <a:off x="4467225" y="1181100"/>
              <a:ext cx="1076325" cy="1333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מלבן מעוגל 2"/>
          <p:cNvSpPr/>
          <p:nvPr/>
        </p:nvSpPr>
        <p:spPr>
          <a:xfrm>
            <a:off x="150812" y="208471"/>
            <a:ext cx="3086100" cy="6858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34-701-55</a:t>
            </a:r>
          </a:p>
        </p:txBody>
      </p:sp>
    </p:spTree>
    <p:extLst>
      <p:ext uri="{BB962C8B-B14F-4D97-AF65-F5344CB8AC3E}">
        <p14:creationId xmlns:p14="http://schemas.microsoft.com/office/powerpoint/2010/main" val="40658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 Proj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9912" y="152400"/>
            <a:ext cx="10972800" cy="105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חיפוש חופשי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ssistant ExtraBold" panose="00000900000000000000" pitchFamily="2" charset="-79"/>
              </a:rPr>
              <a:t>– (יש לבחור שנת יצור) ולאחר מכן להקליד את דגם הרכב או חלק ממנו והמערכת תציג עבורך את התוצאות הרלוונטיות.</a:t>
            </a:r>
          </a:p>
        </p:txBody>
      </p:sp>
      <p:pic>
        <p:nvPicPr>
          <p:cNvPr id="10" name="תמונה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14832" y="1676400"/>
            <a:ext cx="8877574" cy="487807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מלבן 10"/>
          <p:cNvSpPr/>
          <p:nvPr/>
        </p:nvSpPr>
        <p:spPr>
          <a:xfrm>
            <a:off x="1529088" y="2286000"/>
            <a:ext cx="5860724" cy="408813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6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F4CB80-51E5-47C8-B45D-3834AA25DD5F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440</Words>
  <Application>Microsoft Office PowerPoint</Application>
  <PresentationFormat>מותאם אישית</PresentationFormat>
  <Paragraphs>42</Paragraphs>
  <Slides>21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Arial</vt:lpstr>
      <vt:lpstr>Assistant ExtraBold</vt:lpstr>
      <vt:lpstr>Calibri</vt:lpstr>
      <vt:lpstr>Consolas</vt:lpstr>
      <vt:lpstr>Corbel</vt:lpstr>
      <vt:lpstr>Miriam</vt:lpstr>
      <vt:lpstr>Tahoma</vt:lpstr>
      <vt:lpstr>לוח גירים 16x9</vt:lpstr>
      <vt:lpstr>סימולטור רכב  באפי החדש!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196</cp:revision>
  <dcterms:created xsi:type="dcterms:W3CDTF">2013-04-05T19:59:21Z</dcterms:created>
  <dcterms:modified xsi:type="dcterms:W3CDTF">2019-10-10T10:03:55Z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