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332" r:id="rId5"/>
    <p:sldId id="335" r:id="rId6"/>
    <p:sldId id="336" r:id="rId7"/>
    <p:sldId id="334" r:id="rId8"/>
    <p:sldId id="333" r:id="rId9"/>
    <p:sldId id="338" r:id="rId10"/>
    <p:sldId id="337" r:id="rId11"/>
  </p:sldIdLst>
  <p:sldSz cx="12188825" cy="6858000"/>
  <p:notesSz cx="6858000" cy="9144000"/>
  <p:defaultTextStyle>
    <a:defPPr rtl="0">
      <a:defRPr lang="en-GB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350"/>
    <a:srgbClr val="2C81D6"/>
    <a:srgbClr val="FFCC00"/>
    <a:srgbClr val="4E5798"/>
    <a:srgbClr val="9575CD"/>
    <a:srgbClr val="F59593"/>
    <a:srgbClr val="FED011"/>
    <a:srgbClr val="00ACC1"/>
    <a:srgbClr val="8FA3AD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סגנון ביניים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2325" autoAdjust="0"/>
  </p:normalViewPr>
  <p:slideViewPr>
    <p:cSldViewPr showGuides="1">
      <p:cViewPr varScale="1">
        <p:scale>
          <a:sx n="107" d="100"/>
          <a:sy n="107" d="100"/>
        </p:scale>
        <p:origin x="714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46FA63-D707-4B8C-96CC-B557CA336FCE}" type="datetime1">
              <a:rPr lang="en-GB" smtClean="0">
                <a:solidFill>
                  <a:schemeClr val="tx2"/>
                </a:solidFill>
              </a:rPr>
              <a:t>10/10/2019</a:t>
            </a:fld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n-GB" smtClean="0">
                <a:solidFill>
                  <a:schemeClr val="tx2"/>
                </a:solidFill>
              </a:rPr>
              <a:t>‹#›</a:t>
            </a:fld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3B178AC-64BE-41F2-A7AE-E34946EE79F8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6746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384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980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245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261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10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e-IL"/>
              <a:t>לחץ כדי לערוך סגנון כותרת משנה של תבנית בסיס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41E57-B869-4F93-A8CB-3B07FB29569D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115EE6-DD38-46E5-A28F-7057CB4AE61C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3BBB81-C700-4083-8127-E310BD1DC13C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CAB8BD-5A87-4DB5-924A-8B2AB5CF8B74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31163F-A609-4965-981E-2512858A6B0B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AD07FA-60A0-4513-81AF-BDF95D9090DF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A9B41F-141C-4F65-BC2A-BC13EF27A4D7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E95AA2-CDD5-40B0-B1CF-38A42C9DCC78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he-IL" noProof="0"/>
              <a:t>לחץ על הסמל כדי להוסיף תמונה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96DEFE-052F-4B34-8EAC-A263CB86F3A5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CF860746-45FF-4F3F-9CE0-E6B542C01EBE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1218987" rtl="1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r" defTabSz="1218987" rtl="1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he-IL" sz="4400" dirty="0">
                <a:latin typeface="Assistant" panose="00000500000000000000" pitchFamily="2" charset="-79"/>
                <a:cs typeface="Assistant" panose="00000500000000000000" pitchFamily="2" charset="-79"/>
              </a:rPr>
              <a:t>תבניות </a:t>
            </a:r>
            <a:r>
              <a:rPr lang="en-US" sz="4400" dirty="0">
                <a:latin typeface="Assistant" panose="00000500000000000000" pitchFamily="2" charset="-79"/>
                <a:cs typeface="Assistant" panose="00000500000000000000" pitchFamily="2" charset="-79"/>
              </a:rPr>
              <a:t> SMS</a:t>
            </a:r>
            <a:endParaRPr lang="he-IL" sz="4400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6" name="מציין מיקום של תמונה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879" y="279401"/>
            <a:ext cx="6643066" cy="4448174"/>
          </a:xfrm>
        </p:spPr>
      </p:pic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he-IL" sz="2800" dirty="0">
                <a:latin typeface="Assistant" panose="00000500000000000000" pitchFamily="2" charset="-79"/>
                <a:cs typeface="Assistant" panose="00000500000000000000" pitchFamily="2" charset="-79"/>
              </a:rPr>
              <a:t>יצירת תבניות </a:t>
            </a:r>
            <a:r>
              <a:rPr lang="en-US" sz="2800" dirty="0">
                <a:latin typeface="Assistant" panose="00000500000000000000" pitchFamily="2" charset="-79"/>
                <a:cs typeface="Assistant" panose="00000500000000000000" pitchFamily="2" charset="-79"/>
              </a:rPr>
              <a:t>SMS</a:t>
            </a:r>
            <a:r>
              <a:rPr lang="he-IL" sz="2800" dirty="0">
                <a:latin typeface="Assistant" panose="00000500000000000000" pitchFamily="2" charset="-79"/>
                <a:cs typeface="Assistant" panose="00000500000000000000" pitchFamily="2" charset="-79"/>
              </a:rPr>
              <a:t> לשליחה הכוללות משתנים הנגזרים אוטומטית מבסיס הנתונים.</a:t>
            </a:r>
          </a:p>
        </p:txBody>
      </p:sp>
      <p:sp>
        <p:nvSpPr>
          <p:cNvPr id="7" name="מלבן 6"/>
          <p:cNvSpPr/>
          <p:nvPr/>
        </p:nvSpPr>
        <p:spPr>
          <a:xfrm>
            <a:off x="5086300" y="1052736"/>
            <a:ext cx="13681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400" b="1" dirty="0">
                <a:latin typeface="Assistant" panose="00000500000000000000" pitchFamily="2" charset="-79"/>
                <a:cs typeface="Assistant" panose="00000500000000000000" pitchFamily="2" charset="-79"/>
              </a:rPr>
              <a:t>לקוח יקר,</a:t>
            </a:r>
          </a:p>
          <a:p>
            <a:pPr algn="r" rtl="1"/>
            <a:r>
              <a:rPr lang="he-IL" sz="1400" b="1" dirty="0">
                <a:latin typeface="Assistant" panose="00000500000000000000" pitchFamily="2" charset="-79"/>
                <a:cs typeface="Assistant" panose="00000500000000000000" pitchFamily="2" charset="-79"/>
              </a:rPr>
              <a:t>הפוליסה שלך מתחדשת</a:t>
            </a:r>
          </a:p>
        </p:txBody>
      </p:sp>
    </p:spTree>
    <p:extLst>
      <p:ext uri="{BB962C8B-B14F-4D97-AF65-F5344CB8AC3E}">
        <p14:creationId xmlns:p14="http://schemas.microsoft.com/office/powerpoint/2010/main" val="1764077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6" t="4229" r="15053"/>
          <a:stretch/>
        </p:blipFill>
        <p:spPr>
          <a:xfrm>
            <a:off x="1413892" y="1844824"/>
            <a:ext cx="5616624" cy="4892424"/>
          </a:xfrm>
          <a:prstGeom prst="rect">
            <a:avLst/>
          </a:prstGeom>
          <a:solidFill>
            <a:srgbClr val="7CDCF2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תבניות </a:t>
            </a:r>
            <a:r>
              <a:rPr lang="en-US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SMS</a:t>
            </a:r>
          </a:p>
        </p:txBody>
      </p:sp>
      <p:sp>
        <p:nvSpPr>
          <p:cNvPr id="14" name="מלבן 13"/>
          <p:cNvSpPr/>
          <p:nvPr/>
        </p:nvSpPr>
        <p:spPr>
          <a:xfrm>
            <a:off x="1117309" y="1253951"/>
            <a:ext cx="10157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יצירת תבנית חדשה: לשונית הגדרות &gt; תבניות </a:t>
            </a:r>
            <a:r>
              <a:rPr lang="en-US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SMS</a:t>
            </a:r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 &gt; תבנית חדשה ל-</a:t>
            </a:r>
            <a:r>
              <a:rPr lang="en-US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SMS</a:t>
            </a:r>
            <a:endParaRPr lang="he-IL" dirty="0"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</p:txBody>
      </p:sp>
      <p:sp>
        <p:nvSpPr>
          <p:cNvPr id="2" name="מלבן 1"/>
          <p:cNvSpPr/>
          <p:nvPr/>
        </p:nvSpPr>
        <p:spPr>
          <a:xfrm rot="21412059">
            <a:off x="3219543" y="2600073"/>
            <a:ext cx="211989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000" b="1" dirty="0">
                <a:latin typeface="Assistant" panose="00000500000000000000" pitchFamily="2" charset="-79"/>
                <a:cs typeface="Assistant" panose="00000500000000000000" pitchFamily="2" charset="-79"/>
              </a:rPr>
              <a:t>ישראלי ישראל </a:t>
            </a:r>
            <a:r>
              <a:rPr lang="he-IL" sz="1800" dirty="0">
                <a:latin typeface="Assistant" panose="00000500000000000000" pitchFamily="2" charset="-79"/>
                <a:cs typeface="Assistant" panose="00000500000000000000" pitchFamily="2" charset="-79"/>
              </a:rPr>
              <a:t>שלום </a:t>
            </a:r>
          </a:p>
          <a:p>
            <a:pPr algn="r" rtl="1"/>
            <a:r>
              <a:rPr lang="he-IL" sz="1800" dirty="0">
                <a:latin typeface="Assistant" panose="00000500000000000000" pitchFamily="2" charset="-79"/>
                <a:cs typeface="Assistant" panose="00000500000000000000" pitchFamily="2" charset="-79"/>
              </a:rPr>
              <a:t>חידוש ביטוח רכב</a:t>
            </a:r>
            <a:r>
              <a:rPr lang="en-US" sz="1800" dirty="0">
                <a:latin typeface="Assistant" panose="00000500000000000000" pitchFamily="2" charset="-79"/>
                <a:cs typeface="Assistant" panose="00000500000000000000" pitchFamily="2" charset="-79"/>
              </a:rPr>
              <a:t/>
            </a:r>
            <a:br>
              <a:rPr lang="en-US" sz="1800" dirty="0">
                <a:latin typeface="Assistant" panose="00000500000000000000" pitchFamily="2" charset="-79"/>
                <a:cs typeface="Assistant" panose="00000500000000000000" pitchFamily="2" charset="-79"/>
              </a:rPr>
            </a:br>
            <a:endParaRPr lang="he-IL" sz="1800" dirty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r" rtl="1"/>
            <a:r>
              <a:rPr lang="he-IL" sz="2000" b="1" dirty="0">
                <a:latin typeface="Assistant" panose="00000500000000000000" pitchFamily="2" charset="-79"/>
                <a:cs typeface="Assistant" panose="00000500000000000000" pitchFamily="2" charset="-79"/>
              </a:rPr>
              <a:t>שברולט קרוז טורבו LT אוטו' 4 דלת' </a:t>
            </a:r>
            <a:r>
              <a:rPr lang="en-US" sz="2000" b="1" dirty="0">
                <a:latin typeface="Assistant" panose="00000500000000000000" pitchFamily="2" charset="-79"/>
                <a:cs typeface="Assistant" panose="00000500000000000000" pitchFamily="2" charset="-79"/>
              </a:rPr>
              <a:t/>
            </a:r>
            <a:br>
              <a:rPr lang="en-US" sz="2000" b="1" dirty="0">
                <a:latin typeface="Assistant" panose="00000500000000000000" pitchFamily="2" charset="-79"/>
                <a:cs typeface="Assistant" panose="00000500000000000000" pitchFamily="2" charset="-79"/>
              </a:rPr>
            </a:br>
            <a:endParaRPr lang="he-IL" sz="20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r" rtl="1"/>
            <a:r>
              <a:rPr lang="he-IL" sz="1800" dirty="0">
                <a:latin typeface="Assistant" panose="00000500000000000000" pitchFamily="2" charset="-79"/>
                <a:cs typeface="Assistant" panose="00000500000000000000" pitchFamily="2" charset="-79"/>
              </a:rPr>
              <a:t>בסוף החודש מסתיים הביטוח לרכב מס' </a:t>
            </a:r>
            <a:r>
              <a:rPr lang="he-IL" sz="2000" b="1" dirty="0">
                <a:latin typeface="Assistant" panose="00000500000000000000" pitchFamily="2" charset="-79"/>
                <a:cs typeface="Assistant" panose="00000500000000000000" pitchFamily="2" charset="-79"/>
              </a:rPr>
              <a:t>2922532</a:t>
            </a:r>
            <a:endParaRPr lang="he-IL" sz="1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7471783" y="2119728"/>
            <a:ext cx="3788569" cy="3318171"/>
          </a:xfrm>
          <a:prstGeom prst="rect">
            <a:avLst/>
          </a:prstGeom>
          <a:solidFill>
            <a:srgbClr val="7CDCF2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tIns="180000" rIns="180000" bIns="180000">
            <a:spAutoFit/>
          </a:bodyPr>
          <a:lstStyle/>
          <a:p>
            <a:pPr algn="r" rtl="1"/>
            <a:r>
              <a:rPr lang="he-IL" sz="3200" b="1" dirty="0">
                <a:latin typeface="Assistant" panose="00000500000000000000" pitchFamily="2" charset="-79"/>
                <a:cs typeface="Assistant" panose="00000500000000000000" pitchFamily="2" charset="-79"/>
              </a:rPr>
              <a:t>{שם לקוח} </a:t>
            </a:r>
            <a:r>
              <a:rPr lang="he-IL" sz="3200" dirty="0">
                <a:latin typeface="Assistant" panose="00000500000000000000" pitchFamily="2" charset="-79"/>
                <a:cs typeface="Assistant" panose="00000500000000000000" pitchFamily="2" charset="-79"/>
              </a:rPr>
              <a:t>שלום </a:t>
            </a:r>
          </a:p>
          <a:p>
            <a:pPr algn="r" rtl="1"/>
            <a:r>
              <a:rPr lang="he-IL" sz="3200" dirty="0">
                <a:latin typeface="Assistant" panose="00000500000000000000" pitchFamily="2" charset="-79"/>
                <a:cs typeface="Assistant" panose="00000500000000000000" pitchFamily="2" charset="-79"/>
              </a:rPr>
              <a:t>חידוש ביטוח רכב </a:t>
            </a:r>
            <a:r>
              <a:rPr lang="he-IL" sz="3200" b="1" dirty="0">
                <a:latin typeface="Assistant" panose="00000500000000000000" pitchFamily="2" charset="-79"/>
                <a:cs typeface="Assistant" panose="00000500000000000000" pitchFamily="2" charset="-79"/>
              </a:rPr>
              <a:t>{שם הדגם}</a:t>
            </a:r>
          </a:p>
          <a:p>
            <a:pPr algn="r" rtl="1"/>
            <a:r>
              <a:rPr lang="he-IL" sz="3200" dirty="0">
                <a:latin typeface="Assistant" panose="00000500000000000000" pitchFamily="2" charset="-79"/>
                <a:cs typeface="Assistant" panose="00000500000000000000" pitchFamily="2" charset="-79"/>
              </a:rPr>
              <a:t>בסוף החודש מסתיים הביטוח לרכב מס' </a:t>
            </a:r>
            <a:r>
              <a:rPr lang="he-IL" sz="3200" b="1" dirty="0">
                <a:latin typeface="Assistant" panose="00000500000000000000" pitchFamily="2" charset="-79"/>
                <a:cs typeface="Assistant" panose="00000500000000000000" pitchFamily="2" charset="-79"/>
              </a:rPr>
              <a:t>{מס' רישוי}</a:t>
            </a:r>
          </a:p>
        </p:txBody>
      </p:sp>
      <p:sp>
        <p:nvSpPr>
          <p:cNvPr id="11" name="חץ שמאלה 10"/>
          <p:cNvSpPr/>
          <p:nvPr/>
        </p:nvSpPr>
        <p:spPr>
          <a:xfrm>
            <a:off x="6003221" y="3648314"/>
            <a:ext cx="1836204" cy="642728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7082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תבניות </a:t>
            </a:r>
            <a:r>
              <a:rPr lang="en-US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SMS</a:t>
            </a:r>
          </a:p>
        </p:txBody>
      </p:sp>
      <p:sp>
        <p:nvSpPr>
          <p:cNvPr id="14" name="מלבן מעוגל 13"/>
          <p:cNvSpPr/>
          <p:nvPr/>
        </p:nvSpPr>
        <p:spPr>
          <a:xfrm>
            <a:off x="909836" y="1412776"/>
            <a:ext cx="10157354" cy="4528899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endParaRPr lang="he-IL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  <a:p>
            <a:pPr algn="ctr" rtl="1"/>
            <a:r>
              <a:rPr lang="he-IL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ניתן לבחור מרשימה של </a:t>
            </a:r>
          </a:p>
          <a:p>
            <a:pPr algn="ctr" rtl="1"/>
            <a:r>
              <a:rPr lang="he-IL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281 משתנים!</a:t>
            </a:r>
          </a:p>
          <a:p>
            <a:pPr algn="ctr" rtl="1"/>
            <a:endParaRPr lang="he-IL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  <a:p>
            <a:pPr algn="r" rtl="1"/>
            <a:r>
              <a:rPr lang="he-IL" sz="20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קיימים משתנים מתוך: נתוני לקוח, תביעה, פוליסה, ליד, הצעה, אזור אישי ועוד</a:t>
            </a:r>
          </a:p>
        </p:txBody>
      </p:sp>
    </p:spTree>
    <p:extLst>
      <p:ext uri="{BB962C8B-B14F-4D97-AF65-F5344CB8AC3E}">
        <p14:creationId xmlns:p14="http://schemas.microsoft.com/office/powerpoint/2010/main" val="406579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תבניות </a:t>
            </a:r>
            <a:r>
              <a:rPr lang="en-US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SMS</a:t>
            </a:r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 – הגדרת תבנית חדשה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9190755" y="1253951"/>
            <a:ext cx="25202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32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יצירת תבנית חדשה: לשונית הגדרות &gt; תבניות </a:t>
            </a:r>
            <a:r>
              <a:rPr lang="en-US" sz="32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SMS</a:t>
            </a:r>
            <a:r>
              <a:rPr lang="he-IL" sz="32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 &gt; תבנית חדשה ל-</a:t>
            </a:r>
            <a:r>
              <a:rPr lang="en-US" sz="32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SMS</a:t>
            </a:r>
            <a:endParaRPr lang="he-IL" sz="3200" dirty="0"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/>
          <a:srcRect l="13704" r="13529" b="21213"/>
          <a:stretch/>
        </p:blipFill>
        <p:spPr>
          <a:xfrm>
            <a:off x="621804" y="1052736"/>
            <a:ext cx="8352928" cy="570289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67437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תבניות </a:t>
            </a:r>
            <a:r>
              <a:rPr lang="en-US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SMS</a:t>
            </a:r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 – הגדרת תבנית חדשה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17309" y="1090375"/>
            <a:ext cx="10157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יצירת תבנית חדשה: לשונית הגדרות &gt; תבניות </a:t>
            </a:r>
            <a:r>
              <a:rPr lang="en-US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SMS</a:t>
            </a:r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 &gt; תבנית חדשה ל-</a:t>
            </a:r>
            <a:r>
              <a:rPr lang="en-US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SMS</a:t>
            </a:r>
            <a:endParaRPr lang="he-IL" dirty="0"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 rotWithShape="1">
          <a:blip r:embed="rId3"/>
          <a:srcRect l="47281" t="18745" r="10556" b="9923"/>
          <a:stretch/>
        </p:blipFill>
        <p:spPr>
          <a:xfrm>
            <a:off x="6400280" y="1621826"/>
            <a:ext cx="4806700" cy="5127741"/>
          </a:xfrm>
          <a:prstGeom prst="rect">
            <a:avLst/>
          </a:prstGeom>
          <a:solidFill>
            <a:schemeClr val="tx1"/>
          </a:solidFill>
          <a:ln>
            <a:solidFill>
              <a:srgbClr val="4E5798"/>
            </a:solidFill>
          </a:ln>
        </p:spPr>
      </p:pic>
      <p:pic>
        <p:nvPicPr>
          <p:cNvPr id="9218" name="Picture 2" descr="C:\Users\aviad\AppData\Local\Temp\SNAGHTMLcf2b5d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2723" y="2204864"/>
            <a:ext cx="7455019" cy="36597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מחבר חץ ישר 17"/>
          <p:cNvCxnSpPr>
            <a:cxnSpLocks/>
          </p:cNvCxnSpPr>
          <p:nvPr/>
        </p:nvCxnSpPr>
        <p:spPr>
          <a:xfrm flipH="1" flipV="1">
            <a:off x="5788545" y="4941168"/>
            <a:ext cx="1907879" cy="749698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33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l="45479" t="16135" r="7192" b="39423"/>
          <a:stretch/>
        </p:blipFill>
        <p:spPr>
          <a:xfrm>
            <a:off x="4667524" y="2090704"/>
            <a:ext cx="7367996" cy="4362631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תבניות </a:t>
            </a:r>
            <a:r>
              <a:rPr lang="en-US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SMS</a:t>
            </a:r>
          </a:p>
        </p:txBody>
      </p:sp>
      <p:sp>
        <p:nvSpPr>
          <p:cNvPr id="14" name="מלבן 13"/>
          <p:cNvSpPr/>
          <p:nvPr/>
        </p:nvSpPr>
        <p:spPr>
          <a:xfrm>
            <a:off x="1117309" y="1253951"/>
            <a:ext cx="10157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חשוב לזכור! </a:t>
            </a:r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אין לשלוח הודעה בנוגע לפוליסה/תביעה/הצעה מטיפול שוטף של הלקוח.</a:t>
            </a:r>
          </a:p>
          <a:p>
            <a:pPr algn="r" rtl="1"/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סיבה: המערכת לא תדע לאיזו פוליסה/הצעה/תביעה להתייחס.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289" y="3140968"/>
            <a:ext cx="4992771" cy="24963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מחבר חץ ישר 17"/>
          <p:cNvCxnSpPr>
            <a:cxnSpLocks/>
          </p:cNvCxnSpPr>
          <p:nvPr/>
        </p:nvCxnSpPr>
        <p:spPr>
          <a:xfrm flipH="1" flipV="1">
            <a:off x="5374332" y="4467346"/>
            <a:ext cx="1305348" cy="39997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לבן 8"/>
          <p:cNvSpPr/>
          <p:nvPr/>
        </p:nvSpPr>
        <p:spPr>
          <a:xfrm flipH="1">
            <a:off x="-20564" y="4937349"/>
            <a:ext cx="10100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 Awesome 5 Pro Solid" panose="02000503000000000000" pitchFamily="50" charset="0"/>
                <a:ea typeface="Open Sans" panose="020B0606030504020204" pitchFamily="34" charset="0"/>
                <a:cs typeface="Assistant" panose="00000500000000000000" pitchFamily="2" charset="-79"/>
              </a:rPr>
              <a:t></a:t>
            </a:r>
            <a:endParaRPr lang="he-IL" sz="6600" dirty="0"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3869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תבניות </a:t>
            </a:r>
            <a:r>
              <a:rPr lang="en-US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SMS</a:t>
            </a:r>
          </a:p>
        </p:txBody>
      </p:sp>
      <p:sp>
        <p:nvSpPr>
          <p:cNvPr id="4" name="מלבן 3"/>
          <p:cNvSpPr/>
          <p:nvPr/>
        </p:nvSpPr>
        <p:spPr>
          <a:xfrm>
            <a:off x="1117309" y="2132856"/>
            <a:ext cx="10157354" cy="3841391"/>
          </a:xfrm>
          <a:prstGeom prst="rect">
            <a:avLst/>
          </a:prstGeom>
          <a:solidFill>
            <a:srgbClr val="2C81D6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pPr algn="r" rtl="1"/>
            <a:r>
              <a:rPr lang="he-I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שאלה:</a:t>
            </a:r>
          </a:p>
          <a:p>
            <a:pPr algn="ctr" rtl="1"/>
            <a:r>
              <a:rPr lang="he-IL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איך רושמים את הסימן </a:t>
            </a:r>
            <a:r>
              <a:rPr lang="he-IL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₪</a:t>
            </a:r>
            <a:r>
              <a:rPr lang="he-IL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 במקום </a:t>
            </a:r>
            <a:r>
              <a:rPr lang="he-IL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ש"ח </a:t>
            </a:r>
            <a:r>
              <a:rPr lang="he-IL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?</a:t>
            </a:r>
          </a:p>
          <a:p>
            <a:pPr algn="ctr" rtl="1"/>
            <a:endParaRPr lang="he-IL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  <a:p>
            <a:pPr algn="r" rtl="1"/>
            <a:r>
              <a:rPr lang="he-I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תשובה:</a:t>
            </a:r>
          </a:p>
          <a:p>
            <a:pPr algn="ctr" rtl="1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Ctrl + Alt + 4</a:t>
            </a:r>
            <a:endParaRPr lang="he-IL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254090"/>
            <a:ext cx="2402033" cy="1597291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 rot="21259114">
            <a:off x="597621" y="672583"/>
            <a:ext cx="22376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3200" b="1" kern="700" spc="-150" dirty="0">
                <a:solidFill>
                  <a:srgbClr val="FDC6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טיפ</a:t>
            </a:r>
          </a:p>
          <a:p>
            <a:pPr algn="r" rtl="1"/>
            <a:r>
              <a:rPr lang="he-IL" sz="3200" b="1" kern="700" spc="-150" dirty="0">
                <a:solidFill>
                  <a:srgbClr val="FDC6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זריז</a:t>
            </a:r>
          </a:p>
        </p:txBody>
      </p:sp>
    </p:spTree>
    <p:extLst>
      <p:ext uri="{BB962C8B-B14F-4D97-AF65-F5344CB8AC3E}">
        <p14:creationId xmlns:p14="http://schemas.microsoft.com/office/powerpoint/2010/main" val="316806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2786181_TF02787940" id="{1798802C-84EE-40F8-AA82-749FCB0DAB40}" vid="{E03FD201-C9ED-47D9-B1F3-097360176F4C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184</Words>
  <Application>Microsoft Office PowerPoint</Application>
  <PresentationFormat>מותאם אישית</PresentationFormat>
  <Paragraphs>41</Paragraphs>
  <Slides>7</Slides>
  <Notes>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4" baseType="lpstr">
      <vt:lpstr>Arial</vt:lpstr>
      <vt:lpstr>Assistant</vt:lpstr>
      <vt:lpstr>Century Gothic</vt:lpstr>
      <vt:lpstr>Font Awesome 5 Pro Solid</vt:lpstr>
      <vt:lpstr>Gisha</vt:lpstr>
      <vt:lpstr>Open Sans</vt:lpstr>
      <vt:lpstr>Books 16x9</vt:lpstr>
      <vt:lpstr>תבניות  SMS</vt:lpstr>
      <vt:lpstr>תבניות SMS</vt:lpstr>
      <vt:lpstr>תבניות SMS</vt:lpstr>
      <vt:lpstr>תבניות SMS – הגדרת תבנית חדשה</vt:lpstr>
      <vt:lpstr>תבניות SMS – הגדרת תבנית חדשה</vt:lpstr>
      <vt:lpstr>תבניות SMS</vt:lpstr>
      <vt:lpstr>תבניות SMS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2019-02-01T12:22:33Z</dcterms:created>
  <dcterms:modified xsi:type="dcterms:W3CDTF">2019-10-10T09:48:39Z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