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13" r:id="rId5"/>
    <p:sldId id="307" r:id="rId6"/>
    <p:sldId id="314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5" r:id="rId16"/>
    <p:sldId id="324" r:id="rId17"/>
    <p:sldId id="326" r:id="rId18"/>
    <p:sldId id="399" r:id="rId19"/>
    <p:sldId id="400" r:id="rId20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61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78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57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29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31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66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24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36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86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11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3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21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4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18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4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מערכת המשימות של באפי מקצה לקצה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1" y="279401"/>
            <a:ext cx="6672262" cy="4448175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הקמת משימה, הגדרת נושאי משימה, הגדרת תהליכי עבודה, אפשרויות סינון, הקצאה ופעולות נוספות.</a:t>
            </a:r>
          </a:p>
        </p:txBody>
      </p:sp>
      <p:sp>
        <p:nvSpPr>
          <p:cNvPr id="7" name="מלבן 6"/>
          <p:cNvSpPr/>
          <p:nvPr/>
        </p:nvSpPr>
        <p:spPr>
          <a:xfrm>
            <a:off x="5590356" y="1268760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60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he-IL" sz="6000" b="1" dirty="0">
              <a:solidFill>
                <a:schemeClr val="bg2">
                  <a:lumMod val="5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404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79385" t="29922" b="1"/>
          <a:stretch/>
        </p:blipFill>
        <p:spPr>
          <a:xfrm>
            <a:off x="8675716" y="1952242"/>
            <a:ext cx="2520281" cy="2945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081509" y="5172001"/>
            <a:ext cx="9661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צרף קובץ</a:t>
            </a:r>
          </a:p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קובץ 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מהסורק - מאפשר לסרוק מסמך ישירות לתוך המשימה.</a:t>
            </a:r>
          </a:p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קובץ מתיק 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- מאפשר צירוף קובץ מרשימת הקבצים של הלקוח.</a:t>
            </a:r>
          </a:p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קובץ מהמחשב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- מאפשר העלאה של קובץ מהמחשב המקומי.</a:t>
            </a:r>
            <a:endParaRPr lang="he-IL" b="1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2052" name="Picture 4" descr="C:\Users\aviad\AppData\Local\Temp\SNAGHTMLc7faa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1" y="1555230"/>
            <a:ext cx="5787217" cy="388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9694812" y="3861048"/>
            <a:ext cx="1501185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חץ ישר 10"/>
          <p:cNvCxnSpPr>
            <a:cxnSpLocks/>
            <a:stCxn id="10" idx="1"/>
          </p:cNvCxnSpPr>
          <p:nvPr/>
        </p:nvCxnSpPr>
        <p:spPr>
          <a:xfrm flipH="1" flipV="1">
            <a:off x="5662364" y="2218110"/>
            <a:ext cx="4032448" cy="178695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0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7" y="1881407"/>
            <a:ext cx="11473668" cy="2771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365061" y="4797152"/>
            <a:ext cx="9661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הערות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– תיבת טקסט בה ניתן להזין מלל חופשי בנוגע למשימה.</a:t>
            </a:r>
          </a:p>
          <a:p>
            <a:pPr algn="r" rtl="1"/>
            <a:r>
              <a:rPr lang="he-IL" sz="2800" dirty="0" smtClean="0">
                <a:solidFill>
                  <a:srgbClr val="00B050"/>
                </a:solidFill>
                <a:latin typeface="Font Awesome 5 Pro Solid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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– להזין הערות</a:t>
            </a:r>
          </a:p>
          <a:p>
            <a:pPr algn="r" rtl="1"/>
            <a:r>
              <a:rPr lang="he-IL" sz="2800" dirty="0">
                <a:solidFill>
                  <a:srgbClr val="FF0000"/>
                </a:solidFill>
                <a:latin typeface="Font Awesome 5 Pro Solid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 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– להזין התקשרויות</a:t>
            </a:r>
          </a:p>
          <a:p>
            <a:pPr rtl="1"/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פתרון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בשקופית הבאה...</a:t>
            </a:r>
          </a:p>
        </p:txBody>
      </p:sp>
    </p:spTree>
    <p:extLst>
      <p:ext uri="{BB962C8B-B14F-4D97-AF65-F5344CB8AC3E}">
        <p14:creationId xmlns:p14="http://schemas.microsoft.com/office/powerpoint/2010/main" val="7115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6" y="1916831"/>
            <a:ext cx="11140486" cy="31794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117309" y="5259348"/>
            <a:ext cx="9661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פרטים נוספים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לשונית המציגה </a:t>
            </a:r>
            <a:r>
              <a:rPr lang="en-US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LOG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פעולות של המשימה המחולק ל-2: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1. פעולות הנרשמות באופן </a:t>
            </a:r>
            <a:r>
              <a:rPr lang="he-IL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אוטומטי (שורה צהובה).</a:t>
            </a:r>
            <a:endParaRPr lang="he-IL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2. פעולות שניתן להזין באופן </a:t>
            </a:r>
            <a:r>
              <a:rPr lang="he-IL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ידני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(שורות ירוקות).</a:t>
            </a:r>
            <a:endParaRPr lang="he-IL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57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31239" r="27984"/>
          <a:stretch/>
        </p:blipFill>
        <p:spPr>
          <a:xfrm>
            <a:off x="6714684" y="1625078"/>
            <a:ext cx="5055485" cy="3538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17104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הדפסת משימה</a:t>
            </a:r>
          </a:p>
        </p:txBody>
      </p:sp>
      <p:sp>
        <p:nvSpPr>
          <p:cNvPr id="6" name="מלבן 5"/>
          <p:cNvSpPr/>
          <p:nvPr/>
        </p:nvSpPr>
        <p:spPr>
          <a:xfrm>
            <a:off x="6958507" y="5534428"/>
            <a:ext cx="4900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בחלון ההדפסה יוצגו פרטי המשימה </a:t>
            </a:r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והפעולות שבוצעו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בה.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12" y="1715616"/>
            <a:ext cx="5948863" cy="4851427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8542684" y="4551510"/>
            <a:ext cx="1080120" cy="4616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חץ ישר 14"/>
          <p:cNvCxnSpPr>
            <a:cxnSpLocks/>
            <a:stCxn id="12" idx="1"/>
          </p:cNvCxnSpPr>
          <p:nvPr/>
        </p:nvCxnSpPr>
        <p:spPr>
          <a:xfrm flipH="1" flipV="1">
            <a:off x="6814492" y="3773451"/>
            <a:ext cx="1728192" cy="100889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15"/>
          <p:cNvSpPr/>
          <p:nvPr/>
        </p:nvSpPr>
        <p:spPr>
          <a:xfrm>
            <a:off x="621803" y="1628800"/>
            <a:ext cx="6120679" cy="50405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9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מקומות בהם ניתן לפתוח משימה: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31948"/>
              </p:ext>
            </p:extLst>
          </p:nvPr>
        </p:nvGraphicFramePr>
        <p:xfrm>
          <a:off x="549797" y="1916831"/>
          <a:ext cx="11089232" cy="3888432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7445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4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3289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פעולה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מדד יעילות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8381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משימות &gt; חדש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44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nt Awesome 5 Pro Solid" panose="02000503000000000000" pitchFamily="50" charset="0"/>
                          <a:ea typeface="Open Sans" panose="020B0606030504020204" pitchFamily="34" charset="0"/>
                          <a:cs typeface="Assistant" panose="00000500000000000000" pitchFamily="2" charset="-79"/>
                        </a:rPr>
                        <a:t></a:t>
                      </a:r>
                      <a:endParaRPr lang="he-IL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8381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לקוחות &gt; תיק לקוח &gt; טיפול שוטף &gt; חדש &gt; משימה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44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nt Awesome 5 Pro Solid" panose="02000503000000000000" pitchFamily="50" charset="0"/>
                          <a:ea typeface="Open Sans" panose="020B0606030504020204" pitchFamily="34" charset="0"/>
                          <a:cs typeface="Assistant" panose="00000500000000000000" pitchFamily="2" charset="-79"/>
                        </a:rPr>
                        <a:t> </a:t>
                      </a:r>
                      <a:endParaRPr lang="he-IL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8381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Assistant" panose="00000500000000000000" pitchFamily="2" charset="-79"/>
                          <a:cs typeface="Assistant" panose="00000500000000000000" pitchFamily="2" charset="-79"/>
                        </a:rPr>
                        <a:t>לקוחות &gt; תיק לקוח &gt; מסמכים &gt; קליק ימני על מסמך &gt; פתח משימה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44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nt Awesome 5 Pro Solid" panose="02000503000000000000" pitchFamily="50" charset="0"/>
                          <a:ea typeface="Open Sans" panose="020B0606030504020204" pitchFamily="34" charset="0"/>
                          <a:cs typeface="Assistant" panose="00000500000000000000" pitchFamily="2" charset="-79"/>
                        </a:rPr>
                        <a:t>  </a:t>
                      </a:r>
                      <a:endParaRPr lang="he-IL" sz="4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הגדרת תהליכים</a:t>
            </a:r>
          </a:p>
        </p:txBody>
      </p:sp>
      <p:sp>
        <p:nvSpPr>
          <p:cNvPr id="6" name="מלבן 5"/>
          <p:cNvSpPr/>
          <p:nvPr/>
        </p:nvSpPr>
        <p:spPr>
          <a:xfrm>
            <a:off x="7318548" y="1948406"/>
            <a:ext cx="3956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מאפשר להגדיר שלבים לנושא משימה ובכך לנהל תהליך תקין. יהיה ניתן לסמן כל שלב כבוצע.</a:t>
            </a:r>
          </a:p>
          <a:p>
            <a:pPr algn="r" rtl="1"/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algn="r" rtl="1"/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*הלשונית מוסתרת כברירת מחדל ויש לפתוח אותה ממערכת ניהול המשתמשים.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836712"/>
            <a:ext cx="6960104" cy="5945088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1053852" y="1813248"/>
            <a:ext cx="5832648" cy="16157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9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281180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חלון המשימה - תהליכים</a:t>
            </a:r>
          </a:p>
        </p:txBody>
      </p:sp>
      <p:sp>
        <p:nvSpPr>
          <p:cNvPr id="6" name="מלבן 5"/>
          <p:cNvSpPr/>
          <p:nvPr/>
        </p:nvSpPr>
        <p:spPr>
          <a:xfrm>
            <a:off x="7703144" y="1978386"/>
            <a:ext cx="37400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בחלון המשימה יש ללחוץ על לשונית "תהליכים",</a:t>
            </a:r>
          </a:p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שם יופיעו כל השלבים לטיפול במשימה.</a:t>
            </a:r>
          </a:p>
          <a:p>
            <a:pPr algn="r" rtl="1"/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יש לסמן ב-</a:t>
            </a:r>
            <a:r>
              <a:rPr lang="en-US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V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כל שלב שבוצע.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32836" t="13113"/>
          <a:stretch/>
        </p:blipFill>
        <p:spPr>
          <a:xfrm>
            <a:off x="333772" y="107080"/>
            <a:ext cx="7537942" cy="67349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69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- סקירה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43259" t="12309" b="52303"/>
          <a:stretch/>
        </p:blipFill>
        <p:spPr>
          <a:xfrm>
            <a:off x="333772" y="2132856"/>
            <a:ext cx="11738829" cy="33843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975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095110" y="1142742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23" y="1715616"/>
            <a:ext cx="7141126" cy="4934598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10198868" y="2094525"/>
            <a:ext cx="1155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הגדרות המשימה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5592E1A2-D319-4155-B161-08415A12D63C}"/>
              </a:ext>
            </a:extLst>
          </p:cNvPr>
          <p:cNvSpPr/>
          <p:nvPr/>
        </p:nvSpPr>
        <p:spPr>
          <a:xfrm>
            <a:off x="10090855" y="3631086"/>
            <a:ext cx="1155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תיאור</a:t>
            </a:r>
          </a:p>
          <a:p>
            <a:pPr algn="ct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המשימה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A225554D-222F-43B7-A8C0-37943B3F2409}"/>
              </a:ext>
            </a:extLst>
          </p:cNvPr>
          <p:cNvSpPr/>
          <p:nvPr/>
        </p:nvSpPr>
        <p:spPr>
          <a:xfrm>
            <a:off x="10127335" y="5167647"/>
            <a:ext cx="115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פעולות</a:t>
            </a:r>
          </a:p>
          <a:p>
            <a:pPr algn="ct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וניהול תהליך</a:t>
            </a:r>
          </a:p>
        </p:txBody>
      </p:sp>
    </p:spTree>
    <p:extLst>
      <p:ext uri="{BB962C8B-B14F-4D97-AF65-F5344CB8AC3E}">
        <p14:creationId xmlns:p14="http://schemas.microsoft.com/office/powerpoint/2010/main" val="9715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407503" y="4540768"/>
            <a:ext cx="966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בחר תיק </a:t>
            </a: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–  ניתן לבחור לקוח/מעסיק/סוכן. המשימה תשויך לתיק הנבחר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b="69265"/>
          <a:stretch/>
        </p:blipFill>
        <p:spPr>
          <a:xfrm>
            <a:off x="405779" y="1823628"/>
            <a:ext cx="11627419" cy="246946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מלבן 3"/>
          <p:cNvSpPr/>
          <p:nvPr/>
        </p:nvSpPr>
        <p:spPr>
          <a:xfrm>
            <a:off x="6238428" y="3284984"/>
            <a:ext cx="4608512" cy="36004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2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3"/>
          <a:srcRect l="41627" b="23522"/>
          <a:stretch/>
        </p:blipFill>
        <p:spPr>
          <a:xfrm>
            <a:off x="4582244" y="2010176"/>
            <a:ext cx="7036030" cy="2102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4"/>
          <a:srcRect b="39480"/>
          <a:stretch/>
        </p:blipFill>
        <p:spPr>
          <a:xfrm>
            <a:off x="0" y="965920"/>
            <a:ext cx="6607793" cy="3399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117309" y="4437112"/>
            <a:ext cx="9661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נושא</a:t>
            </a:r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ניתן </a:t>
            </a:r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להזין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נושא במלל חופשי (הנושא לא יישמר כהגדרה קבועה)</a:t>
            </a:r>
          </a:p>
          <a:p>
            <a:pPr marL="457200" indent="-457200" algn="r" rtl="1">
              <a:buAutoNum type="arabicPeriod"/>
            </a:pP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ניתן </a:t>
            </a:r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לבחור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נושא מרשימת הנושאים שהוגדרה מראש.</a:t>
            </a:r>
          </a:p>
          <a:p>
            <a:pPr marL="457200" indent="-457200" algn="r" rtl="1">
              <a:buAutoNum type="arabicPeriod"/>
            </a:pPr>
            <a:endParaRPr lang="he-IL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756" y="3874839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(חלון הגדרת הנושאים)</a:t>
            </a:r>
          </a:p>
        </p:txBody>
      </p:sp>
      <p:cxnSp>
        <p:nvCxnSpPr>
          <p:cNvPr id="10" name="מחבר חץ ישר 9"/>
          <p:cNvCxnSpPr>
            <a:cxnSpLocks/>
          </p:cNvCxnSpPr>
          <p:nvPr/>
        </p:nvCxnSpPr>
        <p:spPr>
          <a:xfrm flipV="1">
            <a:off x="6094412" y="3356992"/>
            <a:ext cx="3240360" cy="14401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/>
          <a:srcRect l="54835"/>
          <a:stretch/>
        </p:blipFill>
        <p:spPr>
          <a:xfrm>
            <a:off x="4870934" y="1748864"/>
            <a:ext cx="6296405" cy="36026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121817" y="5445224"/>
            <a:ext cx="9661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סטטוס</a:t>
            </a:r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יש </a:t>
            </a:r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לבחור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סטטוס מרשימת הסטטוסים. </a:t>
            </a:r>
          </a:p>
          <a:p>
            <a:pPr marL="457200" indent="-457200" algn="r" rtl="1">
              <a:buAutoNum type="arabicPeriod"/>
            </a:pPr>
            <a:r>
              <a:rPr lang="he-IL" sz="28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ניתן להגדיר סטטוסים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קבועים מראש שיופיעו ברשימת הסטטוסים.</a:t>
            </a: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4"/>
          <a:srcRect l="33979" b="54029"/>
          <a:stretch/>
        </p:blipFill>
        <p:spPr>
          <a:xfrm>
            <a:off x="764521" y="1050464"/>
            <a:ext cx="4383754" cy="25945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30220" y="690424"/>
            <a:ext cx="2411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b="1" dirty="0">
                <a:solidFill>
                  <a:schemeClr val="bg1">
                    <a:lumMod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(חלון הגדרת הסטטוסים)</a:t>
            </a:r>
          </a:p>
        </p:txBody>
      </p:sp>
      <p:cxnSp>
        <p:nvCxnSpPr>
          <p:cNvPr id="10" name="מחבר חץ ישר 9"/>
          <p:cNvCxnSpPr>
            <a:cxnSpLocks/>
          </p:cNvCxnSpPr>
          <p:nvPr/>
        </p:nvCxnSpPr>
        <p:spPr>
          <a:xfrm>
            <a:off x="4629415" y="2816932"/>
            <a:ext cx="3985277" cy="198022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1" y="1715616"/>
            <a:ext cx="11989322" cy="2788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837828" y="4819219"/>
            <a:ext cx="10436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עדיפות/ חברה/ סוכן</a:t>
            </a:r>
            <a:endParaRPr lang="he-IL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עדיפות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– הגדרת חשיבות המשימה, חשוב - </a:t>
            </a:r>
            <a:r>
              <a:rPr lang="he-IL" b="1" dirty="0">
                <a:solidFill>
                  <a:srgbClr val="FF0000"/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!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 נמוך - </a:t>
            </a:r>
            <a:r>
              <a:rPr lang="he-IL" dirty="0">
                <a:solidFill>
                  <a:srgbClr val="00B0F0"/>
                </a:solidFill>
                <a:latin typeface="Font Awesome 5 Pro Solid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</a:t>
            </a:r>
            <a:endParaRPr lang="he-IL" dirty="0">
              <a:solidFill>
                <a:srgbClr val="00B0F0"/>
              </a:solidFill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חברה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– בחירת החברה בה קשורה המשימה (חברת ביטוח, בית השקעות, שרותי דרך ועוד)</a:t>
            </a:r>
          </a:p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סוכן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– בחירת הסוכן אליו קשורה המשימה (לא יעבור לטיפולו, אינפורמטיבי בלבד)</a:t>
            </a:r>
          </a:p>
        </p:txBody>
      </p:sp>
    </p:spTree>
    <p:extLst>
      <p:ext uri="{BB962C8B-B14F-4D97-AF65-F5344CB8AC3E}">
        <p14:creationId xmlns:p14="http://schemas.microsoft.com/office/powerpoint/2010/main" val="21880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891" y="2057316"/>
            <a:ext cx="8476190" cy="20380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2" y="1715616"/>
            <a:ext cx="11988000" cy="2869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117309" y="4634553"/>
            <a:ext cx="9661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לטיפול ע"י / יעד סיום / תזכורת</a:t>
            </a:r>
            <a:endParaRPr lang="he-IL" sz="20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sz="20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לטיפול ע"י </a:t>
            </a:r>
            <a:r>
              <a:rPr lang="he-IL" sz="20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– בחירת המשתמש שאמור לטפל במשימה. ניתן לפתוח משימות למשתמש אחר והוא יהיה מוגבל באפשרויות העריכה.</a:t>
            </a:r>
          </a:p>
          <a:p>
            <a:pPr marL="457200" indent="-457200" algn="r" rtl="1">
              <a:buAutoNum type="arabicPeriod"/>
            </a:pPr>
            <a:r>
              <a:rPr lang="he-IL" sz="20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יעד סיום</a:t>
            </a:r>
            <a:r>
              <a:rPr lang="he-IL" sz="20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– המועד הסופי בו המשימה אמורה להסתיים.</a:t>
            </a:r>
          </a:p>
          <a:p>
            <a:pPr marL="457200" indent="-457200" algn="r" rtl="1">
              <a:buAutoNum type="arabicPeriod"/>
            </a:pPr>
            <a:r>
              <a:rPr lang="he-IL" sz="20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תזכורת</a:t>
            </a:r>
            <a:r>
              <a:rPr lang="he-IL" sz="20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– בחירת המועד בו תקפוץ תזכורת בנוגע למשימה. התזכורת תקפוץ למשתמש שהוגדר בטיפול ע"י.</a:t>
            </a:r>
            <a:endParaRPr lang="he-IL" sz="2000" b="1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11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1"/>
            <a:ext cx="11988000" cy="23841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משימות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רשימת המשימות – הקמת משימה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1117309" y="4437112"/>
            <a:ext cx="9661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שליחת </a:t>
            </a:r>
            <a:r>
              <a:rPr lang="en-US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SMS </a:t>
            </a: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על שינוי סטטוס משימה ל: 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מספרי הטלפון שיוגדרו בחלון יקבלו </a:t>
            </a: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הודעת </a:t>
            </a:r>
            <a:r>
              <a:rPr lang="en-US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SMS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בכל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שינוי של סטטוס המשימה.</a:t>
            </a:r>
          </a:p>
          <a:p>
            <a:pPr marL="457200" indent="-457200" algn="r" rtl="1">
              <a:buAutoNum type="arabicPeriod"/>
            </a:pP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שליחת דוא"ל על שינוי סטטוס משימה ל: 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כתובות הדוא"ל שיוגדרו בחלון יקבלו </a:t>
            </a: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דוא"ל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בכל 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שינוי סטטוס המשימה.</a:t>
            </a:r>
            <a:endParaRPr lang="he-IL" b="1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72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530</Words>
  <Application>Microsoft Office PowerPoint</Application>
  <PresentationFormat>מותאם אישית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Arial</vt:lpstr>
      <vt:lpstr>Assistant</vt:lpstr>
      <vt:lpstr>Century Gothic</vt:lpstr>
      <vt:lpstr>Font Awesome 5 Pro Solid</vt:lpstr>
      <vt:lpstr>Gisha</vt:lpstr>
      <vt:lpstr>Open Sans</vt:lpstr>
      <vt:lpstr>Books 16x9</vt:lpstr>
      <vt:lpstr>מערכת המשימות של באפי מקצה לקצה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  <vt:lpstr>משימות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