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408" r:id="rId13"/>
    <p:sldId id="409" r:id="rId14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350"/>
    <a:srgbClr val="2C81D6"/>
    <a:srgbClr val="FFCC00"/>
    <a:srgbClr val="4E5798"/>
    <a:srgbClr val="9575CD"/>
    <a:srgbClr val="F59593"/>
    <a:srgbClr val="FED011"/>
    <a:srgbClr val="00ACC1"/>
    <a:srgbClr val="8FA3AD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325" autoAdjust="0"/>
  </p:normalViewPr>
  <p:slideViewPr>
    <p:cSldViewPr showGuides="1">
      <p:cViewPr varScale="1">
        <p:scale>
          <a:sx n="107" d="100"/>
          <a:sy n="107" d="100"/>
        </p:scale>
        <p:origin x="7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t>10/10/2019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03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18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73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70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40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95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39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33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51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e-IL"/>
              <a:t>לחץ כדי לערוך סגנון כותרת משנה של תבנית בסיס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e-IL" noProof="0"/>
              <a:t>לחץ על הסמל כדי להוסיף תמונה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e-IL" sz="4000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</a:t>
            </a:r>
            <a:r>
              <a:rPr lang="en-US" sz="4000" dirty="0"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sz="4000" dirty="0">
                <a:latin typeface="Assistant" panose="00000500000000000000" pitchFamily="2" charset="-79"/>
                <a:cs typeface="Assistant" panose="00000500000000000000" pitchFamily="2" charset="-79"/>
              </a:rPr>
              <a:t>מכתבים</a:t>
            </a:r>
          </a:p>
        </p:txBody>
      </p:sp>
      <p:pic>
        <p:nvPicPr>
          <p:cNvPr id="6" name="מציין מיקום של תמונה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79" y="279401"/>
            <a:ext cx="6643066" cy="4448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  <a:t>יצירת תבניות מכתבים לשליחה הכוללות משתנים הנגזרים אוטומטית מבסיס הנתונים.</a:t>
            </a:r>
          </a:p>
        </p:txBody>
      </p:sp>
      <p:sp>
        <p:nvSpPr>
          <p:cNvPr id="7" name="מלבן 6"/>
          <p:cNvSpPr/>
          <p:nvPr/>
        </p:nvSpPr>
        <p:spPr>
          <a:xfrm>
            <a:off x="5806380" y="1268760"/>
            <a:ext cx="1584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b="1" dirty="0">
                <a:latin typeface="Assistant" panose="00000500000000000000" pitchFamily="2" charset="-79"/>
                <a:cs typeface="Assistant" panose="00000500000000000000" pitchFamily="2" charset="-79"/>
              </a:rPr>
              <a:t>מכתב</a:t>
            </a:r>
          </a:p>
          <a:p>
            <a:pPr algn="r" rtl="1"/>
            <a:r>
              <a:rPr lang="he-IL" sz="3200" b="1" dirty="0">
                <a:latin typeface="Assistant" panose="00000500000000000000" pitchFamily="2" charset="-79"/>
                <a:cs typeface="Assistant" panose="00000500000000000000" pitchFamily="2" charset="-79"/>
              </a:rPr>
              <a:t>דרישה לתשלום</a:t>
            </a:r>
          </a:p>
        </p:txBody>
      </p:sp>
    </p:spTree>
    <p:extLst>
      <p:ext uri="{BB962C8B-B14F-4D97-AF65-F5344CB8AC3E}">
        <p14:creationId xmlns:p14="http://schemas.microsoft.com/office/powerpoint/2010/main" val="409487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מכתבים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6598467" y="1253951"/>
            <a:ext cx="46761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שליחת התבנית בדוא"ל:</a:t>
            </a:r>
          </a:p>
          <a:p>
            <a:pPr algn="r" rtl="1"/>
            <a:endParaRPr lang="he-IL" dirty="0">
              <a:latin typeface="Assistant" panose="00000500000000000000" pitchFamily="2" charset="-79"/>
              <a:ea typeface="Open Sans" panose="020B0606030504020204" pitchFamily="34" charset="0"/>
              <a:cs typeface="Assistant" panose="00000500000000000000" pitchFamily="2" charset="-79"/>
            </a:endParaRPr>
          </a:p>
          <a:p>
            <a:pPr marL="457200" indent="-457200" algn="r" rtl="1">
              <a:buAutoNum type="arabicPeriod"/>
            </a:pPr>
            <a:r>
              <a:rPr lang="he-IL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המערכת תזין אוטומטית את כתובת הדוא"ל של הלקוח.</a:t>
            </a:r>
          </a:p>
          <a:p>
            <a:pPr marL="457200" indent="-457200" algn="r" rtl="1">
              <a:buAutoNum type="arabicPeriod"/>
            </a:pPr>
            <a:r>
              <a:rPr lang="he-IL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שם הלקוח + מס' ת.ז. ירשמו בשורת המושא.</a:t>
            </a:r>
          </a:p>
          <a:p>
            <a:pPr marL="457200" indent="-457200" algn="r" rtl="1">
              <a:buAutoNum type="arabicPeriod"/>
            </a:pPr>
            <a:r>
              <a:rPr lang="he-IL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המכתב יצורף כקובץ </a:t>
            </a:r>
            <a:r>
              <a:rPr lang="en-US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PDF</a:t>
            </a:r>
            <a:r>
              <a:rPr lang="he-IL" sz="32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.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E710FC37-AC1B-45A1-B7C4-DA3630FD8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89" b="36505"/>
          <a:stretch/>
        </p:blipFill>
        <p:spPr>
          <a:xfrm>
            <a:off x="738607" y="1340768"/>
            <a:ext cx="5876944" cy="46304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78" name="Picture 6" descr="×ª××× × ×§×©××¨×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5157192"/>
            <a:ext cx="1584176" cy="14728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7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741744"/>
            <a:ext cx="6654539" cy="4455855"/>
          </a:xfrm>
          <a:prstGeom prst="rect">
            <a:avLst/>
          </a:prstGeom>
          <a:solidFill>
            <a:srgbClr val="7CDCF2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מכתבים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97868" y="1057472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יצירת תבנית חדשה: לשונית הגדרות &gt; תבניות מכתבים &gt; תבנית חדשה</a:t>
            </a:r>
          </a:p>
        </p:txBody>
      </p:sp>
      <p:sp>
        <p:nvSpPr>
          <p:cNvPr id="6" name="מלבן 5"/>
          <p:cNvSpPr/>
          <p:nvPr/>
        </p:nvSpPr>
        <p:spPr>
          <a:xfrm>
            <a:off x="7486094" y="1715616"/>
            <a:ext cx="3788569" cy="4795498"/>
          </a:xfrm>
          <a:prstGeom prst="rect">
            <a:avLst/>
          </a:prstGeom>
          <a:solidFill>
            <a:srgbClr val="7CDCF2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>
            <a:spAutoFit/>
          </a:bodyPr>
          <a:lstStyle/>
          <a:p>
            <a:pPr algn="r" rtl="1"/>
            <a:r>
              <a:rPr lang="he-IL" sz="1800" b="1" u="sng" dirty="0">
                <a:latin typeface="Assistant" panose="00000500000000000000" pitchFamily="2" charset="-79"/>
                <a:cs typeface="Assistant" panose="00000500000000000000" pitchFamily="2" charset="-79"/>
              </a:rPr>
              <a:t>הנדון: דרישה לתשלום</a:t>
            </a: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/>
            </a:r>
            <a:b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/>
            </a:r>
            <a:b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בתאריך 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{ת. ושעת המקרה}</a:t>
            </a: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 מבוטחכם 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{שם נהג רכב צד ג}</a:t>
            </a: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 פגע במבוטחנו 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{שם הנהג}</a:t>
            </a: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.</a:t>
            </a:r>
            <a:b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מאחר וגורם התאונה הינו מבוטחכם, נבקש להעביר את התשלום בגין הטיפול בתביעה.</a:t>
            </a:r>
            <a:b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/>
            </a:r>
            <a:b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הרכב צד ג': 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{שם הדגם צד ג}</a:t>
            </a: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 מס' רישוי: 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{מס' רישוי צד ג}</a:t>
            </a: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/>
            </a:r>
            <a:b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רכב מבוטחינו: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 {שם הדגם}</a:t>
            </a: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 מס' רישוי: 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{מס' רישוי}</a:t>
            </a: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/>
            </a:r>
            <a:b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/>
            </a:r>
            <a:b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מס' פוליסה 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{מס' פוליסה}</a:t>
            </a: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/>
            </a:r>
            <a:b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endParaRPr lang="he-IL" sz="1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1" name="חץ שמאלה 10"/>
          <p:cNvSpPr/>
          <p:nvPr/>
        </p:nvSpPr>
        <p:spPr>
          <a:xfrm>
            <a:off x="6195986" y="3648308"/>
            <a:ext cx="1836204" cy="642728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2" name="מלבן 301"/>
          <p:cNvSpPr/>
          <p:nvPr/>
        </p:nvSpPr>
        <p:spPr>
          <a:xfrm>
            <a:off x="1629916" y="2390535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600" b="1" u="sng" dirty="0">
                <a:latin typeface="Assistant" panose="00000500000000000000" pitchFamily="2" charset="-79"/>
                <a:cs typeface="Assistant" panose="00000500000000000000" pitchFamily="2" charset="-79"/>
              </a:rPr>
              <a:t>הנדון: דרישה לתשלום</a:t>
            </a:r>
            <a:endParaRPr lang="he-IL" sz="16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  <a:t/>
            </a:r>
            <a:b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  <a:t>בתאריך 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16/11/2017 14:30</a:t>
            </a:r>
            <a:r>
              <a:rPr lang="he-IL" sz="1600" b="1" dirty="0"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  <a:t>מבוטחכם 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איליה </a:t>
            </a:r>
            <a: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  <a:t>פגע במבוטחנו 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אלפסי ימית.</a:t>
            </a: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</a:p>
          <a:p>
            <a:pPr algn="r" rtl="1"/>
            <a: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  <a:t>מאחר וגורם התאונה הינו מבוטחכם, נבקש להעביר את התשלום בגין הטיפול בתביעה.</a:t>
            </a:r>
            <a:b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  <a:t/>
            </a:r>
            <a:b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  <a:t>הרכב צד ג': 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סוזוקי </a:t>
            </a:r>
            <a:r>
              <a:rPr lang="he-IL" sz="1800" b="1" dirty="0" err="1">
                <a:latin typeface="Assistant" panose="00000500000000000000" pitchFamily="2" charset="-79"/>
                <a:cs typeface="Assistant" panose="00000500000000000000" pitchFamily="2" charset="-79"/>
              </a:rPr>
              <a:t>אלטו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  <a:t>מס' רישוי: 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3895100</a:t>
            </a:r>
            <a: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  <a:t/>
            </a:r>
            <a:b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  <a:t>רכב מבוטחינו:</a:t>
            </a:r>
            <a:r>
              <a:rPr lang="he-IL" sz="1600" b="1" dirty="0"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שברולט קרוז </a:t>
            </a:r>
            <a:r>
              <a:rPr lang="en-US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LT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 אוטו' (1800)</a:t>
            </a:r>
          </a:p>
          <a:p>
            <a:pPr algn="r" rtl="1"/>
            <a: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  <a:t>מס' רישוי: 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4138872</a:t>
            </a:r>
            <a: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  <a:t/>
            </a:r>
            <a:b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  <a:t>מס' פוליסה </a:t>
            </a:r>
            <a:r>
              <a:rPr lang="he-I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76432938131</a:t>
            </a:r>
            <a:endParaRPr lang="he-IL" sz="16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5216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מכתבים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יצירת תבנית חדשה: לשונית הגדרות &gt; תבניות מכתבים &gt; תבנית חדשה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38929" t="-2761" b="66150"/>
          <a:stretch/>
        </p:blipFill>
        <p:spPr>
          <a:xfrm>
            <a:off x="693812" y="1715616"/>
            <a:ext cx="10628211" cy="4017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1971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מכתבים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יצירת תבנית חדשה: לשונית הגדרות &gt; תבניות מכתבים &gt; תבנית חדשה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076" y="1844824"/>
            <a:ext cx="7421819" cy="4680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842" y="1844824"/>
            <a:ext cx="9314286" cy="4761905"/>
          </a:xfrm>
          <a:prstGeom prst="rect">
            <a:avLst/>
          </a:prstGeom>
        </p:spPr>
      </p:pic>
      <p:grpSp>
        <p:nvGrpSpPr>
          <p:cNvPr id="4" name="קבוצה 3"/>
          <p:cNvGrpSpPr/>
          <p:nvPr/>
        </p:nvGrpSpPr>
        <p:grpSpPr>
          <a:xfrm>
            <a:off x="1917949" y="4047078"/>
            <a:ext cx="6912767" cy="1922840"/>
            <a:chOff x="1917949" y="4047078"/>
            <a:chExt cx="6912767" cy="1922840"/>
          </a:xfrm>
        </p:grpSpPr>
        <p:sp>
          <p:nvSpPr>
            <p:cNvPr id="6" name="מלבן 5"/>
            <p:cNvSpPr/>
            <p:nvPr/>
          </p:nvSpPr>
          <p:spPr>
            <a:xfrm>
              <a:off x="7102524" y="4047078"/>
              <a:ext cx="1728192" cy="2581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לבן 6"/>
            <p:cNvSpPr/>
            <p:nvPr/>
          </p:nvSpPr>
          <p:spPr>
            <a:xfrm>
              <a:off x="4366220" y="4047078"/>
              <a:ext cx="1789971" cy="2581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7"/>
            <p:cNvSpPr/>
            <p:nvPr/>
          </p:nvSpPr>
          <p:spPr>
            <a:xfrm>
              <a:off x="1917949" y="4047078"/>
              <a:ext cx="1080120" cy="2581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8"/>
            <p:cNvSpPr/>
            <p:nvPr/>
          </p:nvSpPr>
          <p:spPr>
            <a:xfrm>
              <a:off x="6901119" y="4873827"/>
              <a:ext cx="1569557" cy="2581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מלבן 9"/>
            <p:cNvSpPr/>
            <p:nvPr/>
          </p:nvSpPr>
          <p:spPr>
            <a:xfrm>
              <a:off x="4366219" y="4869160"/>
              <a:ext cx="1584177" cy="2581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מלבן 11"/>
            <p:cNvSpPr/>
            <p:nvPr/>
          </p:nvSpPr>
          <p:spPr>
            <a:xfrm>
              <a:off x="7181841" y="5156887"/>
              <a:ext cx="1072811" cy="2581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מלבן 14"/>
            <p:cNvSpPr/>
            <p:nvPr/>
          </p:nvSpPr>
          <p:spPr>
            <a:xfrm>
              <a:off x="5123174" y="5156887"/>
              <a:ext cx="1072811" cy="2581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/>
            <p:cNvSpPr/>
            <p:nvPr/>
          </p:nvSpPr>
          <p:spPr>
            <a:xfrm>
              <a:off x="7246540" y="5711791"/>
              <a:ext cx="1296144" cy="2581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7799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מכתבים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תצוגה מקדימה של תבנית</a:t>
            </a: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3"/>
          <a:srcRect l="7959" t="3033" r="8680" b="19911"/>
          <a:stretch/>
        </p:blipFill>
        <p:spPr>
          <a:xfrm>
            <a:off x="123869" y="368660"/>
            <a:ext cx="6443132" cy="6012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4"/>
          <a:srcRect l="88350"/>
          <a:stretch/>
        </p:blipFill>
        <p:spPr>
          <a:xfrm>
            <a:off x="8830716" y="1937501"/>
            <a:ext cx="1296144" cy="56882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מחבר חץ ישר 18"/>
          <p:cNvCxnSpPr/>
          <p:nvPr/>
        </p:nvCxnSpPr>
        <p:spPr>
          <a:xfrm flipH="1" flipV="1">
            <a:off x="6670476" y="2852937"/>
            <a:ext cx="2080817" cy="14401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לבן 19"/>
          <p:cNvSpPr/>
          <p:nvPr/>
        </p:nvSpPr>
        <p:spPr>
          <a:xfrm>
            <a:off x="8751292" y="2636911"/>
            <a:ext cx="1375567" cy="122413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87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מכתבים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הדפסת מכתב מתוך תביעה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44751" t="16608" b="43228"/>
          <a:stretch/>
        </p:blipFill>
        <p:spPr>
          <a:xfrm>
            <a:off x="705252" y="1772816"/>
            <a:ext cx="10557871" cy="48397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82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מכתבים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הדפסת מכתב מתוך תביעה – בחירת התבנית הרצויה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076" y="1916831"/>
            <a:ext cx="7421819" cy="4680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842" y="1916831"/>
            <a:ext cx="9314286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מכתבים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המכתב יפתח להדפסה ויישמר באופן אוטומטי בתיק הלקוח &gt; טיפול שוטף.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/>
          <a:srcRect l="45195" t="22715"/>
          <a:stretch/>
        </p:blipFill>
        <p:spPr>
          <a:xfrm>
            <a:off x="3251158" y="1826834"/>
            <a:ext cx="8795819" cy="3528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/>
          <a:srcRect t="5385"/>
          <a:stretch/>
        </p:blipFill>
        <p:spPr>
          <a:xfrm>
            <a:off x="117748" y="1794826"/>
            <a:ext cx="4680520" cy="4928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0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תבניות מכתבים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253951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שליחת התבנית בדוא"ל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xmlns="" id="{9ED0A8FD-5BC7-43AC-B90C-874AF1688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843" y="1916831"/>
            <a:ext cx="9314286" cy="476190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xmlns="" id="{848CE800-4DBA-4A07-90FB-A02BFF228D35}"/>
              </a:ext>
            </a:extLst>
          </p:cNvPr>
          <p:cNvSpPr/>
          <p:nvPr/>
        </p:nvSpPr>
        <p:spPr>
          <a:xfrm>
            <a:off x="6598467" y="6237312"/>
            <a:ext cx="792089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00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</Words>
  <Application>Microsoft Office PowerPoint</Application>
  <PresentationFormat>מותאם אישית</PresentationFormat>
  <Paragraphs>40</Paragraphs>
  <Slides>10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Assistant</vt:lpstr>
      <vt:lpstr>Century Gothic</vt:lpstr>
      <vt:lpstr>Gisha</vt:lpstr>
      <vt:lpstr>Open Sans</vt:lpstr>
      <vt:lpstr>Books 16x9</vt:lpstr>
      <vt:lpstr>תבניות  מכתבים</vt:lpstr>
      <vt:lpstr>תבניות מכתבים</vt:lpstr>
      <vt:lpstr>תבניות מכתבים</vt:lpstr>
      <vt:lpstr>תבניות מכתבים</vt:lpstr>
      <vt:lpstr>תבניות מכתבים</vt:lpstr>
      <vt:lpstr>תבניות מכתבים</vt:lpstr>
      <vt:lpstr>תבניות מכתבים</vt:lpstr>
      <vt:lpstr>תבניות מכתבים</vt:lpstr>
      <vt:lpstr>תבניות מכתבים</vt:lpstr>
      <vt:lpstr>תבניות מכתבים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2019-02-01T12:22:33Z</dcterms:created>
  <dcterms:modified xsi:type="dcterms:W3CDTF">2019-10-10T09:49:05Z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