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330" r:id="rId5"/>
    <p:sldId id="268" r:id="rId6"/>
    <p:sldId id="333" r:id="rId7"/>
    <p:sldId id="279" r:id="rId8"/>
    <p:sldId id="283" r:id="rId9"/>
    <p:sldId id="280" r:id="rId10"/>
    <p:sldId id="282" r:id="rId11"/>
    <p:sldId id="28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2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68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84AA43A-3F76-4A13-9CD6-36134EB429E3}" type="datetimeFigureOut">
              <a:rPr lang="he-IL"/>
              <a:t>י"א/תשרי/תש"פ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50423A-8BCE-448E-A97B-03A88B2B12C1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5F674A4F-2B7A-4ECB-A400-260B2FFC03C1}" type="datetimeFigureOut">
              <a:t>י"א/תשרי/תש"פ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1F2A70B-78F2-4DCF-B53B-C990D2FAFB8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56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זה בעצם? זהו מנוע המכיל אינספור</a:t>
            </a:r>
            <a:r>
              <a:rPr lang="he-IL" baseline="0" dirty="0"/>
              <a:t> אפשרויות להפקת דוחות בהתאמה אישית.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027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סוג</a:t>
            </a:r>
            <a:r>
              <a:rPr lang="he-IL" baseline="0" dirty="0"/>
              <a:t> הדוח: בחירה של סוג שליפת הנתונים: מלקוחות, מפוליסות, מתביעות, הצעות </a:t>
            </a:r>
            <a:r>
              <a:rPr lang="he-IL" baseline="0" dirty="0" err="1"/>
              <a:t>וכו</a:t>
            </a:r>
            <a:r>
              <a:rPr lang="he-IL" baseline="0" dirty="0"/>
              <a:t>'...</a:t>
            </a:r>
          </a:p>
          <a:p>
            <a:r>
              <a:rPr lang="he-IL" baseline="0" dirty="0"/>
              <a:t>תנאים: הגדרת השדות וההתניות שלפיהם נקבל את הדוח הרצוי.</a:t>
            </a:r>
          </a:p>
          <a:p>
            <a:r>
              <a:rPr lang="he-IL" baseline="0" dirty="0"/>
              <a:t>פעולות: הצגת הדוח, ייצוא ושליחת תבניות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50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דוגמאות לתנאים:</a:t>
            </a:r>
            <a:r>
              <a:rPr lang="he-IL" baseline="0" dirty="0"/>
              <a:t> יש/אין, גדול/קטן, מכיל/לא מכיל, שווה/שונה</a:t>
            </a:r>
            <a:endParaRPr lang="en-US" baseline="0" dirty="0"/>
          </a:p>
          <a:p>
            <a:r>
              <a:rPr lang="he-IL" baseline="0" dirty="0"/>
              <a:t>בחירת שדה: בהתאם לסוג הדוח יוצגו השדות האפשריים. לדוגמה: שדות מלקוח: עיר, גיל, מקצוע ועוד. דוגמה לשדות מפוליסה: חברה, סטטוס פוליסה, ענף ועוד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872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 CSV </a:t>
            </a:r>
            <a:r>
              <a:rPr lang="he-IL" b="0" dirty="0"/>
              <a:t>הוא צורה לשמירת טבלאות בטקסט פשוט. זה פורמט שיכול להיפתח באקסל.</a:t>
            </a:r>
            <a:r>
              <a:rPr lang="he-IL" b="0" baseline="0" dirty="0"/>
              <a:t>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בפורמט זה כל רשומה מופרדת באמצעות שבירת שורה וכל רשומה מורכבת משדות המופרדים באמצעות תו מוגדר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5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♥</a:t>
            </a:r>
            <a:r>
              <a:rPr lang="he-IL" baseline="0" dirty="0"/>
              <a:t> - לחיצה על מקש </a:t>
            </a:r>
            <a:r>
              <a:rPr lang="en-US" baseline="0" dirty="0"/>
              <a:t>Alt+3</a:t>
            </a:r>
            <a:r>
              <a:rPr lang="he-IL" baseline="0" dirty="0"/>
              <a:t> יוצר לב. סמיילי אגב, זה </a:t>
            </a:r>
            <a:r>
              <a:rPr lang="en-US" baseline="0" dirty="0"/>
              <a:t>Alt+1</a:t>
            </a:r>
            <a:r>
              <a:rPr lang="he-IL" baseline="0" dirty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31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r" latinLnBrk="0">
              <a:defRPr lang="he-I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flipH="1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522414" y="1905000"/>
            <a:ext cx="9144000" cy="426720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/>
            </a:lvl6pPr>
            <a:lvl7pPr marL="1956816" algn="r" latinLnBrk="0">
              <a:defRPr lang="he-IL"/>
            </a:lvl7pPr>
            <a:lvl8pPr marL="1956816" algn="r" latinLnBrk="0">
              <a:defRPr lang="he-IL"/>
            </a:lvl8pPr>
            <a:lvl9pPr marL="1956816"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rot="5400000">
            <a:off x="-955303" y="3472598"/>
            <a:ext cx="6492240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548928" y="274639"/>
            <a:ext cx="1371600" cy="5901747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661106" y="277813"/>
            <a:ext cx="9144001" cy="5898573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344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463040" algn="r" latinLnBrk="0">
              <a:defRPr lang="he-IL" baseline="0"/>
            </a:lvl6pPr>
            <a:lvl7pPr marL="1691640" algn="r" latinLnBrk="0">
              <a:defRPr lang="he-IL" baseline="0"/>
            </a:lvl7pPr>
            <a:lvl8pPr marL="1920240" algn="r" latinLnBrk="0">
              <a:defRPr lang="he-IL" baseline="0"/>
            </a:lvl8pPr>
            <a:lvl9pPr marL="2148840"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2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3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שורה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2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8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9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0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2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4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8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2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4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6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0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8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r" latinLnBrk="0">
              <a:defRPr lang="he-IL" sz="4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שורה"/>
          <p:cNvGrpSpPr/>
          <p:nvPr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15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56816"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/>
            </a:lvl8pPr>
            <a:lvl9pPr marL="1956816"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5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שורה"/>
          <p:cNvGrpSpPr/>
          <p:nvPr/>
        </p:nvGrpSpPr>
        <p:grpSpPr bwMode="invGray">
          <a:xfrm>
            <a:off x="1522413" y="1516937"/>
            <a:ext cx="10569575" cy="60316"/>
            <a:chOff x="1522413" y="1516937"/>
            <a:chExt cx="10569575" cy="60316"/>
          </a:xfrm>
        </p:grpSpPr>
        <p:sp>
          <p:nvSpPr>
            <p:cNvPr id="15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231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232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מסגרת"/>
          <p:cNvGrpSpPr/>
          <p:nvPr/>
        </p:nvGrpSpPr>
        <p:grpSpPr bwMode="invGray">
          <a:xfrm flipH="1">
            <a:off x="1458829" y="1630821"/>
            <a:ext cx="6291028" cy="4575885"/>
            <a:chOff x="4417839" y="1630821"/>
            <a:chExt cx="6291028" cy="4575885"/>
          </a:xfrm>
        </p:grpSpPr>
        <p:grpSp>
          <p:nvGrpSpPr>
            <p:cNvPr id="616" name="קבוצה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קבוצה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9" name="קבוצה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7" name="קבוצה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קבוצה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9" name="קבוצה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1012" y="1905000"/>
            <a:ext cx="5669280" cy="40386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1312" y="3429000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מסגרת"/>
          <p:cNvGrpSpPr/>
          <p:nvPr/>
        </p:nvGrpSpPr>
        <p:grpSpPr bwMode="invGray">
          <a:xfrm>
            <a:off x="4375384" y="1630821"/>
            <a:ext cx="6291028" cy="4575885"/>
            <a:chOff x="4417839" y="1630821"/>
            <a:chExt cx="6291028" cy="4575885"/>
          </a:xfrm>
        </p:grpSpPr>
        <p:grpSp>
          <p:nvGrpSpPr>
            <p:cNvPr id="615" name="קבוצה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קבוצה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צורה חופשית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8" name="קבוצה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צורה חופשית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6" name="קבוצה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קבוצה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צורה חופשית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8" name="קבוצה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צורה חופשית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73722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8913" y="3411748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79530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18104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6072" indent="-27432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46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32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618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904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דוחות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581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מחולל דוחות</a:t>
            </a:r>
          </a:p>
        </p:txBody>
      </p:sp>
    </p:spTree>
    <p:extLst>
      <p:ext uri="{BB962C8B-B14F-4D97-AF65-F5344CB8AC3E}">
        <p14:creationId xmlns:p14="http://schemas.microsoft.com/office/powerpoint/2010/main" val="90532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318624" y="2032000"/>
            <a:ext cx="4343401" cy="4419600"/>
          </a:xfrm>
        </p:spPr>
        <p:txBody>
          <a:bodyPr>
            <a:normAutofit/>
          </a:bodyPr>
          <a:lstStyle/>
          <a:p>
            <a:pPr algn="r" rtl="1"/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לכל סוג דוח יש עמודות ייחודיות לו. </a:t>
            </a:r>
          </a:p>
          <a:p>
            <a:pPr algn="r" rtl="1"/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העמודות ישפיעו על נראות הפלט שיצא בכפוף להתניות שהוגדרו.</a:t>
            </a:r>
          </a:p>
          <a:p>
            <a:pPr algn="r" rtl="1"/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הגבלה לכמות העמודות שניתן להגדיר.</a:t>
            </a:r>
          </a:p>
          <a:p>
            <a:pPr algn="r" rtl="1"/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לשכוח להגדיר עמודות (גם זה קורה).</a:t>
            </a:r>
          </a:p>
          <a:p>
            <a:pPr algn="r" rtl="1"/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המלצה – להגדיר עמודות רלוונטיות בכדי להימנע ממידע יתר.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עמודות</a:t>
            </a:r>
          </a:p>
        </p:txBody>
      </p:sp>
      <p:sp>
        <p:nvSpPr>
          <p:cNvPr id="7" name="מציין מיקום תוכן 4"/>
          <p:cNvSpPr>
            <a:spLocks noGrp="1"/>
          </p:cNvSpPr>
          <p:nvPr>
            <p:ph sz="half" idx="1"/>
          </p:nvPr>
        </p:nvSpPr>
        <p:spPr>
          <a:xfrm>
            <a:off x="379412" y="1879600"/>
            <a:ext cx="5410199" cy="30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להגדרת עמודות מסוג דוח רשימת פוליסות &gt; חיים / בריאות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221345"/>
            <a:ext cx="7053945" cy="5512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039E-6 -4.44444E-6 L 0.17961 -0.08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4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iad\AppData\Local\Temp\SNAGHTML1229fb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18947" r="13051" b="46496"/>
          <a:stretch/>
        </p:blipFill>
        <p:spPr bwMode="auto">
          <a:xfrm>
            <a:off x="1882630" y="3063874"/>
            <a:ext cx="8783782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עמודות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4189412" y="1951038"/>
            <a:ext cx="3810000" cy="4571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כך זה ייראה במערכת</a:t>
            </a:r>
          </a:p>
        </p:txBody>
      </p:sp>
    </p:spTree>
    <p:extLst>
      <p:ext uri="{BB962C8B-B14F-4D97-AF65-F5344CB8AC3E}">
        <p14:creationId xmlns:p14="http://schemas.microsoft.com/office/powerpoint/2010/main" val="40742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5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שמירת הדוח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60412" y="1905000"/>
            <a:ext cx="9906001" cy="68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שמירת הדוח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ניתן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להעניק שם לדוח וזה יישמר באופן קבוע במערכת.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viad\AppData\Local\Temp\SNAGHTML12308b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4"/>
          <a:stretch/>
        </p:blipFill>
        <p:spPr bwMode="auto">
          <a:xfrm>
            <a:off x="608012" y="2819400"/>
            <a:ext cx="11058967" cy="3352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שמירת הדוח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448801" cy="4419600"/>
          </a:xfrm>
        </p:spPr>
        <p:txBody>
          <a:bodyPr anchor="ctr">
            <a:no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he-IL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זה </a:t>
            </a:r>
            <a:r>
              <a:rPr lang="he-I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(כן) עושה?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מבצעת שמירה של התנאים והעמודות שהוגדרו.</a:t>
            </a:r>
          </a:p>
          <a:p>
            <a:pPr marL="0" indent="0" algn="ctr" rtl="1">
              <a:lnSpc>
                <a:spcPct val="100000"/>
              </a:lnSpc>
              <a:buNone/>
            </a:pP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זה לא עושה?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שומר את התוצאות.</a:t>
            </a:r>
          </a:p>
        </p:txBody>
      </p:sp>
    </p:spTree>
    <p:extLst>
      <p:ext uri="{BB962C8B-B14F-4D97-AF65-F5344CB8AC3E}">
        <p14:creationId xmlns:p14="http://schemas.microsoft.com/office/powerpoint/2010/main" val="38723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ייצוא לאקסל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837612" y="2133600"/>
            <a:ext cx="2590801" cy="3962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לאחר ביצוע הדוח, לחיצה על כפתור ייצוא לאקסל.</a:t>
            </a:r>
          </a:p>
          <a:p>
            <a:pPr>
              <a:lnSpc>
                <a:spcPct val="100000"/>
              </a:lnSpc>
            </a:pPr>
            <a:r>
              <a:rPr lang="he-I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הקובץ יוצא בפורמט 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viad\AppData\Local\Temp\SNAGHTML124075f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12" y="2667000"/>
            <a:ext cx="762088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4" b="42674"/>
          <a:stretch/>
        </p:blipFill>
        <p:spPr>
          <a:xfrm>
            <a:off x="2284412" y="2667000"/>
            <a:ext cx="6248230" cy="3581400"/>
          </a:xfrm>
          <a:prstGeom prst="rect">
            <a:avLst/>
          </a:prstGeom>
          <a:effectLst>
            <a:outerShdw blurRad="152400" dist="139700" dir="13200000" algn="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הדפסה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075612" y="1905000"/>
            <a:ext cx="3276600" cy="4191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לאחר ביצוע הדוח, לחיצה על כפתור הדפס.</a:t>
            </a:r>
          </a:p>
          <a:p>
            <a:pPr>
              <a:lnSpc>
                <a:spcPct val="100000"/>
              </a:lnSpc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הקובץ יוצא כרשימה מוכנה להדפסה.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viad\AppData\Local\Temp\SNAGHTML124611f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6" r="33244" b="24133"/>
          <a:stretch/>
        </p:blipFill>
        <p:spPr bwMode="auto">
          <a:xfrm>
            <a:off x="608013" y="1828801"/>
            <a:ext cx="53339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44774" r="1162"/>
          <a:stretch/>
        </p:blipFill>
        <p:spPr>
          <a:xfrm>
            <a:off x="2230823" y="2438400"/>
            <a:ext cx="5822419" cy="3896443"/>
          </a:xfrm>
          <a:prstGeom prst="rect">
            <a:avLst/>
          </a:prstGeom>
          <a:effectLst>
            <a:outerShdw blurRad="152400" dist="139700" dir="13200000" algn="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5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הפקת תבניות מכתבים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618412" y="1905000"/>
            <a:ext cx="3962400" cy="4419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לאחר ביצוע הדוח, לחיצה על כפתור מכתבים.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בתפריט המשנה ניתן לבצע סינון של סוגי כתובות.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לבחור את סוג הרשימה אליה מעוניינים לשלוח מכתב.</a:t>
            </a:r>
          </a:p>
        </p:txBody>
      </p:sp>
      <p:pic>
        <p:nvPicPr>
          <p:cNvPr id="5122" name="Picture 2" descr="C:\Users\aviad\AppData\Local\Temp\SNAGHTML124f5b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6" y="1390200"/>
            <a:ext cx="717682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4"/>
          <p:cNvSpPr>
            <a:spLocks noGrp="1"/>
          </p:cNvSpPr>
          <p:nvPr>
            <p:ph sz="half" idx="1"/>
          </p:nvPr>
        </p:nvSpPr>
        <p:spPr>
          <a:xfrm>
            <a:off x="2055812" y="5811859"/>
            <a:ext cx="5312507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הדוח הנ"ל מכיל 264 רשומות</a:t>
            </a:r>
          </a:p>
        </p:txBody>
      </p:sp>
    </p:spTree>
    <p:extLst>
      <p:ext uri="{BB962C8B-B14F-4D97-AF65-F5344CB8AC3E}">
        <p14:creationId xmlns:p14="http://schemas.microsoft.com/office/powerpoint/2010/main" val="12967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5" y="2057400"/>
            <a:ext cx="7907578" cy="40386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הפקת תבניות מכתבים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075612" y="1905000"/>
            <a:ext cx="3581400" cy="4191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לאחר ביצוע השלב הקודם, בוחרים/יוצרים את התבנית אותה מעוניינים לשלוח.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שמור והדפס</a:t>
            </a:r>
          </a:p>
          <a:p>
            <a:pPr marL="0" indent="0">
              <a:lnSpc>
                <a:spcPct val="100000"/>
              </a:lnSpc>
              <a:buNone/>
            </a:pP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103812" y="5772600"/>
            <a:ext cx="685800" cy="24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95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הפקת תבניות מכתבים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075612" y="1905000"/>
            <a:ext cx="3505200" cy="3581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המערכת תפיק את המכתבים ככמות הלקוחות שנבחרו.</a:t>
            </a:r>
          </a:p>
          <a:p>
            <a:pPr>
              <a:lnSpc>
                <a:spcPct val="100000"/>
              </a:lnSpc>
            </a:pPr>
            <a: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במקרה הזה,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המערכת ייצרה 264 מכתבים.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viad\AppData\Local\Temp\SNAGHTML124f5b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2209800"/>
            <a:ext cx="58459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3" y="2057400"/>
            <a:ext cx="7459979" cy="381000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256212" y="5544000"/>
            <a:ext cx="685800" cy="2472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9335" r="36652"/>
          <a:stretch/>
        </p:blipFill>
        <p:spPr>
          <a:xfrm>
            <a:off x="476884" y="1628999"/>
            <a:ext cx="7598728" cy="57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83E-6 -1.11111E-6 L 0.12425 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שליחת </a:t>
            </a:r>
            <a:r>
              <a:rPr lang="en-US" dirty="0"/>
              <a:t>SMS</a:t>
            </a:r>
            <a:r>
              <a:rPr lang="he-IL" dirty="0"/>
              <a:t> (תבניות)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613649" y="1858963"/>
            <a:ext cx="3048001" cy="4419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לאחר ביצוע הדוח, לחיצה על כפתור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בתפריט המשנה ניתן לבצע סינון של רק לקוחות שיש להם טלפון נייד מוגדר.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לבחור את סוג הרשימה אליה מעוניינים לשלוח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997221" y="6278563"/>
            <a:ext cx="5312507" cy="284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הדוח הנ"ל הכיל 264 רשומות, לאחר סינון (שלב 2) הדוח מכיל 162 רשומות.</a:t>
            </a:r>
          </a:p>
        </p:txBody>
      </p:sp>
      <p:pic>
        <p:nvPicPr>
          <p:cNvPr id="6148" name="Picture 4" descr="C:\Users\aviad\AppData\Local\Temp\SNAGHTML12613c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4" y="1295400"/>
            <a:ext cx="748498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נושאים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8382000" cy="3048000"/>
          </a:xfrm>
        </p:spPr>
        <p:txBody>
          <a:bodyPr numCol="2">
            <a:normAutofit/>
          </a:bodyPr>
          <a:lstStyle/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סקירה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תנאים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עמודות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שמירת דוח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ייצוא לאקסל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הדפסה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הפקת מכתבים (תבניות)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שליחת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(תבניות)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פעולות (קליק ימין)</a:t>
            </a: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שליחת </a:t>
            </a:r>
            <a:r>
              <a:rPr lang="en-US" dirty="0"/>
              <a:t>SMS</a:t>
            </a:r>
            <a:r>
              <a:rPr lang="he-IL" dirty="0"/>
              <a:t> (תבניות)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227012" y="1828800"/>
            <a:ext cx="11196638" cy="990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לאחר ביצוע השלב הקודם, בוחרים/יוצרים את התבנית אותה מעוניינים לשלוח.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שלח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362200"/>
            <a:ext cx="8911298" cy="350520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751012" y="5867400"/>
            <a:ext cx="10055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שימו לב!</a:t>
            </a:r>
            <a:b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כאשר מוסיפים משתנים, לדוגמא:{שם לקוח} לגוף ההודעה, כמות התווים מהודעה להודעה עשויה להשתנות.</a:t>
            </a:r>
          </a:p>
        </p:txBody>
      </p:sp>
    </p:spTree>
    <p:extLst>
      <p:ext uri="{BB962C8B-B14F-4D97-AF65-F5344CB8AC3E}">
        <p14:creationId xmlns:p14="http://schemas.microsoft.com/office/powerpoint/2010/main" val="20059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1111" r="14007" b="16667"/>
          <a:stretch/>
        </p:blipFill>
        <p:spPr>
          <a:xfrm>
            <a:off x="836612" y="2541029"/>
            <a:ext cx="5038467" cy="31951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– פעולות (קליק ימין)</a:t>
            </a:r>
          </a:p>
        </p:txBody>
      </p:sp>
      <p:sp>
        <p:nvSpPr>
          <p:cNvPr id="10" name="מציין מיקום תוכן 4"/>
          <p:cNvSpPr>
            <a:spLocks noGrp="1"/>
          </p:cNvSpPr>
          <p:nvPr>
            <p:ph sz="half" idx="1"/>
          </p:nvPr>
        </p:nvSpPr>
        <p:spPr>
          <a:xfrm>
            <a:off x="912813" y="2133600"/>
            <a:ext cx="4962266" cy="381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קליק ימני על פוליסה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t="13888" r="13315" b="8333"/>
          <a:stretch/>
        </p:blipFill>
        <p:spPr>
          <a:xfrm>
            <a:off x="6130924" y="2541029"/>
            <a:ext cx="4968429" cy="3235256"/>
          </a:xfrm>
          <a:prstGeom prst="rect">
            <a:avLst/>
          </a:prstGeom>
        </p:spPr>
      </p:pic>
      <p:sp>
        <p:nvSpPr>
          <p:cNvPr id="14" name="מציין מיקום תוכן 4"/>
          <p:cNvSpPr>
            <a:spLocks noGrp="1"/>
          </p:cNvSpPr>
          <p:nvPr>
            <p:ph sz="half" idx="1"/>
          </p:nvPr>
        </p:nvSpPr>
        <p:spPr>
          <a:xfrm>
            <a:off x="6130924" y="2148840"/>
            <a:ext cx="4968429" cy="381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קליק ימני על לקוח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6130924" y="5958840"/>
            <a:ext cx="4968429" cy="381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36612" y="5958840"/>
            <a:ext cx="4962266" cy="381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2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455613" y="3733800"/>
            <a:ext cx="10210800" cy="24384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המחולל מחולק לאזור הגדרות הדוח ואזור התצוגה של הדוח:</a:t>
            </a:r>
          </a:p>
          <a:p>
            <a:pPr algn="r" rtl="1"/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אזור ההגדרות (מימין לשמאל):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פרטי הדוח – בחירת סוג הדוח.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תנאים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פעולות</a:t>
            </a:r>
          </a:p>
          <a:p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מחולל הדוחות מכיל 6 נושאים ו-12 תתי נושאים.</a:t>
            </a:r>
          </a:p>
          <a:p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סקירה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5"/>
          <a:stretch/>
        </p:blipFill>
        <p:spPr>
          <a:xfrm>
            <a:off x="303212" y="1676400"/>
            <a:ext cx="1134383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תנאים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522415" y="1905000"/>
            <a:ext cx="9143998" cy="990600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התנאים מאפשרים לבצע את הסינון שרלוונטי עבורנו.</a:t>
            </a:r>
          </a:p>
          <a:p>
            <a:pPr marL="0" indent="0" algn="r" rtl="1">
              <a:buNone/>
            </a:pPr>
            <a:r>
              <a:rPr lang="he-IL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להלן פירוק חלון התנאים:</a:t>
            </a:r>
          </a:p>
        </p:txBody>
      </p:sp>
      <p:graphicFrame>
        <p:nvGraphicFramePr>
          <p:cNvPr id="4" name="מציין מיקום תוכן 3" descr="טבלה לדוגמה עם 3 עמודות, 4 שורות" title="טבלה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2496069"/>
              </p:ext>
            </p:extLst>
          </p:nvPr>
        </p:nvGraphicFramePr>
        <p:xfrm>
          <a:off x="1522412" y="2932784"/>
          <a:ext cx="9144000" cy="432000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תנאי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בחירת שדה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תנאי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נתון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מציין מיקום תוכן 4"/>
          <p:cNvSpPr txBox="1">
            <a:spLocks/>
          </p:cNvSpPr>
          <p:nvPr/>
        </p:nvSpPr>
        <p:spPr>
          <a:xfrm>
            <a:off x="1522412" y="3758254"/>
            <a:ext cx="9143998" cy="50894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274320" indent="-27432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lang="he-IL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6072" indent="-27432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he-IL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4672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he-IL"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33272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he-IL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1872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he-IL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indent="-22860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he-I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816" indent="-22860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he-IL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6816" indent="-22860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he-IL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6816" indent="-22860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he-IL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לדוגמה: כל הלקוחות שיש להם ביטוח רכב ואין להם ביטוח דירה:</a:t>
            </a:r>
          </a:p>
        </p:txBody>
      </p:sp>
      <p:graphicFrame>
        <p:nvGraphicFramePr>
          <p:cNvPr id="10" name="מציין מיקום תוכן 3" descr="טבלה לדוגמה עם 3 עמודות, 4 שורות" title="טבלה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542366"/>
              </p:ext>
            </p:extLst>
          </p:nvPr>
        </p:nvGraphicFramePr>
        <p:xfrm>
          <a:off x="1522412" y="4316984"/>
          <a:ext cx="9144000" cy="1296000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תנאי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בחירת שדה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תנאי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נתון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סוג ביטוח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שווה ל...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רכב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סוג ביטוח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שווה ל...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דירה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9805" r="28261" b="73854"/>
          <a:stretch/>
        </p:blipFill>
        <p:spPr>
          <a:xfrm>
            <a:off x="539432" y="3202709"/>
            <a:ext cx="11109960" cy="20574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תנאים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4113212" y="2133600"/>
            <a:ext cx="38100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כך זה ייראה במערכת</a:t>
            </a:r>
          </a:p>
        </p:txBody>
      </p:sp>
    </p:spTree>
    <p:extLst>
      <p:ext uri="{BB962C8B-B14F-4D97-AF65-F5344CB8AC3E}">
        <p14:creationId xmlns:p14="http://schemas.microsoft.com/office/powerpoint/2010/main" val="5418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תנאים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522415" y="1905000"/>
            <a:ext cx="9143998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2: כל הלקוחות שהצטרפו בשנת 2018, שהם מעל גיל 38 וגרים בראשון לציון.</a:t>
            </a:r>
          </a:p>
        </p:txBody>
      </p:sp>
      <p:graphicFrame>
        <p:nvGraphicFramePr>
          <p:cNvPr id="10" name="מציין מיקום תוכן 3" descr="טבלה לדוגמה עם 3 עמודות, 4 שורות" title="טבלה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634647"/>
              </p:ext>
            </p:extLst>
          </p:nvPr>
        </p:nvGraphicFramePr>
        <p:xfrm>
          <a:off x="1522412" y="2743200"/>
          <a:ext cx="9144000" cy="2743200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תנאי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בחירת שדה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תנאי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נתון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תאריך הצטרפות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גדול מ...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01/01/2018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תאריך הצטרפות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קטן מ...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31/12/2018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ת. לידה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קטן מ...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01/01/1980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עיר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מכיל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ראשון לציון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6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10077" r="28713" b="67857"/>
          <a:stretch/>
        </p:blipFill>
        <p:spPr>
          <a:xfrm>
            <a:off x="760412" y="3200400"/>
            <a:ext cx="10352779" cy="2667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תנאים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3498401" y="2286000"/>
            <a:ext cx="4876800" cy="38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כך זה ייראה במערכת</a:t>
            </a:r>
          </a:p>
        </p:txBody>
      </p:sp>
    </p:spTree>
    <p:extLst>
      <p:ext uri="{BB962C8B-B14F-4D97-AF65-F5344CB8AC3E}">
        <p14:creationId xmlns:p14="http://schemas.microsoft.com/office/powerpoint/2010/main" val="15307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תנאים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522415" y="1905000"/>
            <a:ext cx="9143998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3: כל הפוליסות בתוקף שיש בהן כיסוי ניתוחים ואין בהן כיסוי אמבולטורי</a:t>
            </a:r>
          </a:p>
        </p:txBody>
      </p:sp>
      <p:graphicFrame>
        <p:nvGraphicFramePr>
          <p:cNvPr id="10" name="מציין מיקום תוכן 3" descr="טבלה לדוגמה עם 3 עמודות, 4 שורות" title="טבלה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80445"/>
              </p:ext>
            </p:extLst>
          </p:nvPr>
        </p:nvGraphicFramePr>
        <p:xfrm>
          <a:off x="1522412" y="2743200"/>
          <a:ext cx="9144000" cy="2743200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תנאי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בחירת שדה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תנאי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נתון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כיסויים שכוללים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שווה ל...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ניתוחים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כיסויים שכוללים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שווה ל...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אמבולטורי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סטטוס פוליסה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שווה ל...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בתוקף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חברה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שונה מ...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מגדל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10729" r="28713" b="69504"/>
          <a:stretch/>
        </p:blipFill>
        <p:spPr>
          <a:xfrm>
            <a:off x="684212" y="3200400"/>
            <a:ext cx="10566403" cy="24384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מחולל דוחות - תנאים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4113212" y="2188874"/>
            <a:ext cx="3962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כך זה ייראה במערכת</a:t>
            </a:r>
          </a:p>
        </p:txBody>
      </p:sp>
    </p:spTree>
    <p:extLst>
      <p:ext uri="{BB962C8B-B14F-4D97-AF65-F5344CB8AC3E}">
        <p14:creationId xmlns:p14="http://schemas.microsoft.com/office/powerpoint/2010/main" val="6570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לוח גירים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711</Words>
  <Application>Microsoft Office PowerPoint</Application>
  <PresentationFormat>מותאם אישית</PresentationFormat>
  <Paragraphs>151</Paragraphs>
  <Slides>21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7" baseType="lpstr">
      <vt:lpstr>Arial</vt:lpstr>
      <vt:lpstr>Consolas</vt:lpstr>
      <vt:lpstr>Corbel</vt:lpstr>
      <vt:lpstr>Miriam</vt:lpstr>
      <vt:lpstr>Tahoma</vt:lpstr>
      <vt:lpstr>לוח גירים 16x9</vt:lpstr>
      <vt:lpstr>דוחות</vt:lpstr>
      <vt:lpstr>מחולל דוחות - נושאים</vt:lpstr>
      <vt:lpstr>מחולל דוחות - סקירה</vt:lpstr>
      <vt:lpstr>מחולל דוחות - תנאים</vt:lpstr>
      <vt:lpstr>מחולל דוחות - תנאים</vt:lpstr>
      <vt:lpstr>מחולל דוחות - תנאים</vt:lpstr>
      <vt:lpstr>מחולל דוחות - תנאים</vt:lpstr>
      <vt:lpstr>מחולל דוחות - תנאים</vt:lpstr>
      <vt:lpstr>מחולל דוחות - תנאים</vt:lpstr>
      <vt:lpstr>מחולל דוחות - עמודות</vt:lpstr>
      <vt:lpstr>מחולל דוחות - עמודות</vt:lpstr>
      <vt:lpstr>מחולל דוחות – שמירת הדוח</vt:lpstr>
      <vt:lpstr>מחולל דוחות – שמירת הדוח</vt:lpstr>
      <vt:lpstr>מחולל דוחות – ייצוא לאקסל</vt:lpstr>
      <vt:lpstr>מחולל דוחות – הדפסה</vt:lpstr>
      <vt:lpstr>מחולל דוחות – הפקת תבניות מכתבים</vt:lpstr>
      <vt:lpstr>מחולל דוחות – הפקת תבניות מכתבים</vt:lpstr>
      <vt:lpstr>מחולל דוחות – הפקת תבניות מכתבים</vt:lpstr>
      <vt:lpstr>מחולל דוחות – שליחת SMS (תבניות)</vt:lpstr>
      <vt:lpstr>מחולל דוחות – שליחת SMS (תבניות)</vt:lpstr>
      <vt:lpstr>מחולל דוחות – פעולות (קליק ימין)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Summer</dc:creator>
  <cp:lastModifiedBy>אביעד אלפסי</cp:lastModifiedBy>
  <cp:revision>86</cp:revision>
  <dcterms:created xsi:type="dcterms:W3CDTF">2013-04-05T19:59:21Z</dcterms:created>
  <dcterms:modified xsi:type="dcterms:W3CDTF">2019-10-10T10:04:31Z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