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47" r:id="rId5"/>
    <p:sldId id="405" r:id="rId6"/>
    <p:sldId id="348" r:id="rId7"/>
    <p:sldId id="349" r:id="rId8"/>
    <p:sldId id="350" r:id="rId9"/>
    <p:sldId id="353" r:id="rId10"/>
    <p:sldId id="354" r:id="rId11"/>
    <p:sldId id="352" r:id="rId12"/>
    <p:sldId id="351" r:id="rId13"/>
    <p:sldId id="355" r:id="rId14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4E5798"/>
    <a:srgbClr val="FFCC00"/>
    <a:srgbClr val="9575CD"/>
    <a:srgbClr val="F59593"/>
    <a:srgbClr val="FED011"/>
    <a:srgbClr val="00ACC1"/>
    <a:srgbClr val="8FA3AD"/>
    <a:srgbClr val="2C81D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88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2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20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3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85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6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65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0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5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bafi.co.il/files/guides/file/mail2bafi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bafi.co.il/files/guides/file/mail2bafi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t.bafi.co.il/outlook_add_in/manifest.x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1.bafi.co.il/files/guides/file/mail2bafi.pdf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9" y="279401"/>
            <a:ext cx="6643066" cy="4448173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דוא"ל/קבצים מצורפים מהאאוטלוק ישירות לתיק הלקוח ב-באפי</a:t>
            </a:r>
          </a:p>
        </p:txBody>
      </p:sp>
    </p:spTree>
    <p:extLst>
      <p:ext uri="{BB962C8B-B14F-4D97-AF65-F5344CB8AC3E}">
        <p14:creationId xmlns:p14="http://schemas.microsoft.com/office/powerpoint/2010/main" val="345916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33772" y="6309320"/>
            <a:ext cx="353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להורדת המדריך:</a:t>
            </a:r>
            <a:endParaRPr lang="en-US" sz="1200" dirty="0">
              <a:latin typeface="Assistant" panose="00000500000000000000" pitchFamily="2" charset="-79"/>
              <a:cs typeface="Assistant" panose="00000500000000000000" pitchFamily="2" charset="-79"/>
              <a:hlinkClick r:id="rId3"/>
            </a:endParaRP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https://www1.bafi.co.il/files/guides/file/mail2bafi.pdf</a:t>
            </a:r>
            <a:endParaRPr lang="en-US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5604" name="Picture 4" descr="C:\Users\aviad\AppData\Local\Temp\SNAGHTMLd52c3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3" y="2420888"/>
            <a:ext cx="10297144" cy="29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טקסט 3"/>
          <p:cNvSpPr txBox="1">
            <a:spLocks/>
          </p:cNvSpPr>
          <p:nvPr/>
        </p:nvSpPr>
        <p:spPr>
          <a:xfrm>
            <a:off x="7174532" y="2425334"/>
            <a:ext cx="4100131" cy="720080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התוסף הותקן בהצלחה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83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33772" y="6309320"/>
            <a:ext cx="353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להורדת המדריך:</a:t>
            </a:r>
            <a:endParaRPr lang="en-US" sz="1200" dirty="0">
              <a:latin typeface="Assistant" panose="00000500000000000000" pitchFamily="2" charset="-79"/>
              <a:cs typeface="Assistant" panose="00000500000000000000" pitchFamily="2" charset="-79"/>
              <a:hlinkClick r:id="rId3"/>
            </a:endParaRP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https://www1.bafi.co.il/files/guides/file/mail2bafi.pdf</a:t>
            </a:r>
            <a:endParaRPr lang="en-US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5604" name="Picture 4" descr="C:\Users\aviad\AppData\Local\Temp\SNAGHTMLd52c3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8" y="2420888"/>
            <a:ext cx="119021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6155862F-BE9A-4C3F-B0E5-5D9F669193FA}"/>
              </a:ext>
            </a:extLst>
          </p:cNvPr>
          <p:cNvSpPr/>
          <p:nvPr/>
        </p:nvSpPr>
        <p:spPr>
          <a:xfrm>
            <a:off x="1117309" y="1253951"/>
            <a:ext cx="10157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זהו רכיב המותקן בתוך האאוטלוק ומאפשר שיוך מיילים וקבצים מצורפים לתוך ה-באפי.</a:t>
            </a:r>
          </a:p>
        </p:txBody>
      </p:sp>
    </p:spTree>
    <p:extLst>
      <p:ext uri="{BB962C8B-B14F-4D97-AF65-F5344CB8AC3E}">
        <p14:creationId xmlns:p14="http://schemas.microsoft.com/office/powerpoint/2010/main" val="33966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4338" name="Picture 2" descr="C:\Users\aviad\AppData\Local\Temp\SNAGHTMLd32f1f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7"/>
          <a:stretch/>
        </p:blipFill>
        <p:spPr bwMode="auto">
          <a:xfrm>
            <a:off x="1053853" y="1156086"/>
            <a:ext cx="7848872" cy="55305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8830716" y="1196752"/>
            <a:ext cx="2443946" cy="2736304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ללקוח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שיוך מייל</a:t>
            </a:r>
          </a:p>
          <a:p>
            <a:pPr marL="457200" indent="-457200"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שיוך מייל ללקוח</a:t>
            </a:r>
          </a:p>
          <a:p>
            <a:pPr marL="457200" indent="-457200"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הזנת הפרטים</a:t>
            </a:r>
            <a:r>
              <a:rPr lang="en-US" sz="20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en-US" sz="20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(חד פעמי) &gt; כניסה</a:t>
            </a:r>
          </a:p>
          <a:p>
            <a:pPr marL="457200" indent="-457200">
              <a:buAutoNum type="arabicPeriod"/>
            </a:pPr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93033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1506" name="Picture 2" descr="C:\Users\aviad\AppData\Local\Temp\SNAGHTMLd348ed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2"/>
          <a:stretch/>
        </p:blipFill>
        <p:spPr bwMode="auto">
          <a:xfrm>
            <a:off x="693813" y="1196752"/>
            <a:ext cx="8424935" cy="529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8830716" y="1196752"/>
            <a:ext cx="2443946" cy="4104456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ללקוח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הזנת הפרטים</a:t>
            </a:r>
          </a:p>
          <a:p>
            <a:pPr marL="457200" indent="-457200">
              <a:buAutoNum type="arabicPeriod" startAt="5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שייך</a:t>
            </a:r>
          </a:p>
          <a:p>
            <a:pPr marL="457200" indent="-457200">
              <a:buAutoNum type="arabicPeriod" startAt="5"/>
            </a:pPr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89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21534" t="14131" r="4069" b="10448"/>
          <a:stretch/>
        </p:blipFill>
        <p:spPr>
          <a:xfrm>
            <a:off x="971130" y="1032194"/>
            <a:ext cx="10449712" cy="57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קובץ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196752"/>
            <a:ext cx="7494811" cy="5301208"/>
          </a:xfrm>
          <a:prstGeom prst="rect">
            <a:avLst/>
          </a:prstGeom>
        </p:spPr>
      </p:pic>
      <p:sp>
        <p:nvSpPr>
          <p:cNvPr id="6" name="מציין מיקום טקסט 3"/>
          <p:cNvSpPr txBox="1">
            <a:spLocks/>
          </p:cNvSpPr>
          <p:nvPr/>
        </p:nvSpPr>
        <p:spPr>
          <a:xfrm>
            <a:off x="8830716" y="1196752"/>
            <a:ext cx="2443946" cy="2736304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קובץ מצורף</a:t>
            </a:r>
            <a:r>
              <a:rPr lang="en-US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en-US" sz="2000" b="1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(ללא תוכן הדוא"ל)</a:t>
            </a:r>
          </a:p>
          <a:p>
            <a:pPr marL="457200" indent="-457200"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שיוך קובץ</a:t>
            </a:r>
          </a:p>
          <a:p>
            <a:pPr marL="457200" indent="-457200"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שיוך קובץ ללקוח</a:t>
            </a:r>
          </a:p>
          <a:p>
            <a:pPr marL="457200" indent="-457200"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הזנת הפרטים</a:t>
            </a:r>
          </a:p>
          <a:p>
            <a:pPr marL="457200" indent="-457200">
              <a:buAutoNum type="arabicPeriod"/>
            </a:pPr>
            <a:r>
              <a:rPr 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שייך</a:t>
            </a:r>
          </a:p>
        </p:txBody>
      </p:sp>
    </p:spTree>
    <p:extLst>
      <p:ext uri="{BB962C8B-B14F-4D97-AF65-F5344CB8AC3E}">
        <p14:creationId xmlns:p14="http://schemas.microsoft.com/office/powerpoint/2010/main" val="10451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קובץ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מציין מיקום טקסט 3"/>
          <p:cNvSpPr txBox="1">
            <a:spLocks/>
          </p:cNvSpPr>
          <p:nvPr/>
        </p:nvSpPr>
        <p:spPr>
          <a:xfrm>
            <a:off x="8830717" y="1679052"/>
            <a:ext cx="2443946" cy="2736304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הקובץ שויך בהצלחה ונמצא בלשונית המסמכים של הלקוח תחת התיקייה הרלוונטית.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34637" t="16901" b="26761"/>
          <a:stretch/>
        </p:blipFill>
        <p:spPr>
          <a:xfrm>
            <a:off x="405780" y="1679052"/>
            <a:ext cx="8323834" cy="45240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73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45271"/>
          <a:stretch/>
        </p:blipFill>
        <p:spPr>
          <a:xfrm>
            <a:off x="1845940" y="1196752"/>
            <a:ext cx="4874769" cy="5400000"/>
          </a:xfrm>
          <a:prstGeom prst="rect">
            <a:avLst/>
          </a:prstGeom>
        </p:spPr>
      </p:pic>
      <p:sp>
        <p:nvSpPr>
          <p:cNvPr id="6" name="מציין מיקום טקסט 3"/>
          <p:cNvSpPr txBox="1">
            <a:spLocks/>
          </p:cNvSpPr>
          <p:nvPr/>
        </p:nvSpPr>
        <p:spPr>
          <a:xfrm>
            <a:off x="7174532" y="5156592"/>
            <a:ext cx="4100131" cy="1440160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600" dirty="0">
                <a:solidFill>
                  <a:srgbClr val="FF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חשוב!</a:t>
            </a:r>
          </a:p>
          <a:p>
            <a:pPr marL="0" indent="0">
              <a:buNone/>
            </a:pPr>
            <a:r>
              <a:rPr lang="he-IL" sz="1600" dirty="0">
                <a:solidFill>
                  <a:srgbClr val="FF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תוסף האאוטלוק מתאים לחשבונות דואר מסוג </a:t>
            </a:r>
            <a:r>
              <a:rPr lang="en-US" sz="1600" dirty="0">
                <a:solidFill>
                  <a:srgbClr val="FF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Office365 </a:t>
            </a:r>
            <a:r>
              <a:rPr lang="he-IL" sz="1600" dirty="0">
                <a:solidFill>
                  <a:srgbClr val="FF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בלבד. התוסף לא יעבוד אם באאוטלוק מוגדר חשבון דואר מסוג שהוא לא </a:t>
            </a:r>
            <a:r>
              <a:rPr lang="en-US" sz="1600" dirty="0">
                <a:solidFill>
                  <a:srgbClr val="FF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Office365</a:t>
            </a:r>
            <a:endParaRPr lang="he-IL" sz="1600" dirty="0">
              <a:solidFill>
                <a:srgbClr val="FF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7174531" y="1196752"/>
            <a:ext cx="4100131" cy="2736304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התקנת התוסף</a:t>
            </a:r>
          </a:p>
          <a:p>
            <a:pPr marL="457200" indent="-457200">
              <a:buAutoNum type="arabicPeriod"/>
            </a:pP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לחיצה על "קובץ"</a:t>
            </a:r>
          </a:p>
          <a:p>
            <a:pPr marL="457200" indent="-457200">
              <a:buAutoNum type="arabicPeriod"/>
            </a:pP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לחיצה על "מידע"</a:t>
            </a:r>
          </a:p>
          <a:p>
            <a:pPr marL="457200" indent="-457200">
              <a:buAutoNum type="arabicPeriod"/>
            </a:pP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לחיצה על "ניהול תוספות"</a:t>
            </a:r>
          </a:p>
        </p:txBody>
      </p:sp>
    </p:spTree>
    <p:extLst>
      <p:ext uri="{BB962C8B-B14F-4D97-AF65-F5344CB8AC3E}">
        <p14:creationId xmlns:p14="http://schemas.microsoft.com/office/powerpoint/2010/main" val="17452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דוא"ל מהאאוטלוק ל-באפי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" name="מציין מיקום טקסט 3"/>
          <p:cNvSpPr txBox="1">
            <a:spLocks/>
          </p:cNvSpPr>
          <p:nvPr/>
        </p:nvSpPr>
        <p:spPr>
          <a:xfrm>
            <a:off x="693813" y="1484784"/>
            <a:ext cx="3384376" cy="3672408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המשך</a:t>
            </a:r>
            <a:endParaRPr lang="en-US" sz="18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457200" indent="-457200" algn="l" rtl="0">
              <a:lnSpc>
                <a:spcPct val="100000"/>
              </a:lnSpc>
              <a:buAutoNum type="arabicPeriod"/>
            </a:pP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  <a:t>Manage add-ins</a:t>
            </a:r>
          </a:p>
          <a:p>
            <a:pPr marL="457200" indent="-457200" algn="l" rtl="0">
              <a:lnSpc>
                <a:spcPct val="100000"/>
              </a:lnSpc>
              <a:buAutoNum type="arabicPeriod"/>
            </a:pP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  <a:t>Press the </a:t>
            </a:r>
            <a:r>
              <a:rPr lang="en-US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+</a:t>
            </a: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  <a:t> button</a:t>
            </a:r>
          </a:p>
          <a:p>
            <a:pPr marL="457200" indent="-457200" algn="l" rtl="0">
              <a:lnSpc>
                <a:spcPct val="100000"/>
              </a:lnSpc>
              <a:buAutoNum type="arabicPeriod"/>
            </a:pP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  <a:t>Add from a URL</a:t>
            </a:r>
          </a:p>
          <a:p>
            <a:pPr marL="457200" indent="-457200" algn="l" rtl="0">
              <a:lnSpc>
                <a:spcPct val="100000"/>
              </a:lnSpc>
              <a:buAutoNum type="arabicPeriod"/>
            </a:pP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https://ext.bafi.co.il/outlook_add_in/manifest.xml</a:t>
            </a:r>
            <a:endParaRPr lang="en-US" sz="18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457200" indent="-457200" algn="l" rtl="0">
              <a:lnSpc>
                <a:spcPct val="100000"/>
              </a:lnSpc>
              <a:buAutoNum type="arabicPeriod"/>
            </a:pPr>
            <a:r>
              <a:rPr lang="en-US" sz="1800" dirty="0">
                <a:latin typeface="Assistant" panose="00000500000000000000" pitchFamily="2" charset="-79"/>
                <a:cs typeface="Assistant" panose="00000500000000000000" pitchFamily="2" charset="-79"/>
              </a:rPr>
              <a:t>next</a:t>
            </a:r>
            <a:endParaRPr lang="he-IL" sz="18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3556" name="Picture 4" descr="C:\Users\aviad\AppData\Local\Temp\SNAGHTMLd4605b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1196752"/>
            <a:ext cx="7005844" cy="54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333772" y="6309320"/>
            <a:ext cx="353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5"/>
              </a:rPr>
              <a:t>להורדת המדריך:</a:t>
            </a:r>
            <a:endParaRPr lang="en-US" sz="1200" dirty="0">
              <a:latin typeface="Assistant" panose="00000500000000000000" pitchFamily="2" charset="-79"/>
              <a:cs typeface="Assistant" panose="00000500000000000000" pitchFamily="2" charset="-79"/>
              <a:hlinkClick r:id="rId5"/>
            </a:endParaRP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5"/>
              </a:rPr>
              <a:t>https://www1.bafi.co.il/files/guides/file/mail2bafi.pdf</a:t>
            </a:r>
            <a:endParaRPr lang="en-US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17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מותאם אישית</PresentationFormat>
  <Paragraphs>53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Assistant</vt:lpstr>
      <vt:lpstr>Century Gothic</vt:lpstr>
      <vt:lpstr>Gisha</vt:lpstr>
      <vt:lpstr>Open Sans</vt:lpstr>
      <vt:lpstr>Books 16x9</vt:lpstr>
      <vt:lpstr>שיוך דוא"ל מהאאוטלוק ל-באפי</vt:lpstr>
      <vt:lpstr>שיוך דוא"ל מהאאוטלוק ל-באפי</vt:lpstr>
      <vt:lpstr>שיוך דוא"ל מהאאוטלוק ל-באפי</vt:lpstr>
      <vt:lpstr>שיוך דוא"ל מהאאוטלוק ל-באפי</vt:lpstr>
      <vt:lpstr>שיוך דוא"ל מהאאוטלוק ל-באפי</vt:lpstr>
      <vt:lpstr>שיוך קובץ מהאאוטלוק ל-באפי</vt:lpstr>
      <vt:lpstr>שיוך קובץ מהאאוטלוק ל-באפי</vt:lpstr>
      <vt:lpstr>שיוך דוא"ל מהאאוטלוק ל-באפי</vt:lpstr>
      <vt:lpstr>שיוך דוא"ל מהאאוטלוק ל-באפי</vt:lpstr>
      <vt:lpstr>שיוך דוא"ל מהאאוטלוק ל-באפי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