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09" r:id="rId5"/>
    <p:sldId id="402" r:id="rId6"/>
    <p:sldId id="296" r:id="rId7"/>
    <p:sldId id="403" r:id="rId8"/>
    <p:sldId id="293" r:id="rId9"/>
    <p:sldId id="295" r:id="rId10"/>
    <p:sldId id="294" r:id="rId11"/>
    <p:sldId id="404" r:id="rId12"/>
    <p:sldId id="297" r:id="rId13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84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8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50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9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78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2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9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he-IL" sz="5400" dirty="0">
                <a:latin typeface="Assistant" panose="00000500000000000000" pitchFamily="2" charset="-79"/>
                <a:cs typeface="Assistant" panose="00000500000000000000" pitchFamily="2" charset="-79"/>
              </a:rPr>
              <a:t>הגדרת קבוצות לקוחות 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8" y="279401"/>
            <a:ext cx="6643068" cy="4448175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הגדרת קבוצות לקוחות כולל הקצאת צבעים לקבוצה ואפשרויות השימוש בחלוקה לקבוצות.</a:t>
            </a:r>
          </a:p>
        </p:txBody>
      </p:sp>
    </p:spTree>
    <p:extLst>
      <p:ext uri="{BB962C8B-B14F-4D97-AF65-F5344CB8AC3E}">
        <p14:creationId xmlns:p14="http://schemas.microsoft.com/office/powerpoint/2010/main" val="64041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10" y="1340768"/>
            <a:ext cx="10157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36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דוגמה לחלוקת לקוחות לקבוצות:</a:t>
            </a:r>
            <a:endParaRPr lang="en-US" sz="3600" b="1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5FCB22-F1B0-44BA-B717-26E138132483}"/>
              </a:ext>
            </a:extLst>
          </p:cNvPr>
          <p:cNvSpPr txBox="1"/>
          <p:nvPr/>
        </p:nvSpPr>
        <p:spPr>
          <a:xfrm>
            <a:off x="8830716" y="3742317"/>
            <a:ext cx="186140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7200" b="1" dirty="0">
                <a:solidFill>
                  <a:srgbClr val="4E57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</a:t>
            </a:r>
            <a:endParaRPr lang="he-IL" sz="7200" b="1" dirty="0">
              <a:solidFill>
                <a:srgbClr val="4E57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B93A12-0B85-400C-8818-80E1DE33B278}"/>
              </a:ext>
            </a:extLst>
          </p:cNvPr>
          <p:cNvSpPr txBox="1"/>
          <p:nvPr/>
        </p:nvSpPr>
        <p:spPr>
          <a:xfrm>
            <a:off x="4643794" y="3465318"/>
            <a:ext cx="3068469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5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לקוחות</a:t>
            </a:r>
          </a:p>
          <a:p>
            <a:pPr algn="ctr" rtl="1"/>
            <a:r>
              <a:rPr lang="he-IL" sz="5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מהממים</a:t>
            </a:r>
            <a:endParaRPr lang="he-IL" sz="54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B63E03-75DF-45F3-8F90-8C90E22A3B6F}"/>
              </a:ext>
            </a:extLst>
          </p:cNvPr>
          <p:cNvSpPr txBox="1"/>
          <p:nvPr/>
        </p:nvSpPr>
        <p:spPr>
          <a:xfrm>
            <a:off x="1117309" y="3372985"/>
            <a:ext cx="2408032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6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</a:t>
            </a:r>
          </a:p>
          <a:p>
            <a:pPr algn="ctr" rtl="1"/>
            <a:r>
              <a:rPr lang="he-IL" sz="6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מיוחד</a:t>
            </a:r>
          </a:p>
        </p:txBody>
      </p:sp>
    </p:spTree>
    <p:extLst>
      <p:ext uri="{BB962C8B-B14F-4D97-AF65-F5344CB8AC3E}">
        <p14:creationId xmlns:p14="http://schemas.microsoft.com/office/powerpoint/2010/main" val="191455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</a:t>
            </a:r>
            <a:r>
              <a:rPr lang="he-IL" sz="48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4593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הגדרת הקבוצות מתבצעת מלשונית הגדרות  &gt; רשימות &gt; קבוצות לקוחות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41886" b="43994"/>
          <a:stretch/>
        </p:blipFill>
        <p:spPr>
          <a:xfrm>
            <a:off x="1939019" y="1700808"/>
            <a:ext cx="8513934" cy="4947008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xmlns="" id="{DCA4C473-D8FA-4B0A-ADA9-D1BF41AFCDB6}"/>
              </a:ext>
            </a:extLst>
          </p:cNvPr>
          <p:cNvSpPr/>
          <p:nvPr/>
        </p:nvSpPr>
        <p:spPr>
          <a:xfrm>
            <a:off x="6382444" y="3445836"/>
            <a:ext cx="792088" cy="3981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80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4593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הגדרת הקבוצות מתבצעת מלשונית הגדרות  &gt; רשימות &gt; קבוצות לקוחות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86" b="43994"/>
          <a:stretch/>
        </p:blipFill>
        <p:spPr>
          <a:xfrm>
            <a:off x="1939019" y="1700808"/>
            <a:ext cx="8513934" cy="494700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28B06CC5-5879-4E92-8DCB-9249C09C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953" y="2996952"/>
            <a:ext cx="7470066" cy="25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/>
          <a:srcRect l="56818" t="16500" b="58370"/>
          <a:stretch/>
        </p:blipFill>
        <p:spPr>
          <a:xfrm>
            <a:off x="981844" y="2459797"/>
            <a:ext cx="10466364" cy="3672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מלבן 13"/>
          <p:cNvSpPr/>
          <p:nvPr/>
        </p:nvSpPr>
        <p:spPr>
          <a:xfrm>
            <a:off x="1117310" y="1340768"/>
            <a:ext cx="10157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שיוך לקוח לקבוצה, יציג ברשימת הלקוחות את הקבוצה (הראשונה) אליה שייך הלקוח ואת צבעה.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74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0866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לראות את הקבוצות אליהן שייך הלקוח גם בתוך כרטיס הלקוח. 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14413" t="20002" r="7198"/>
          <a:stretch/>
        </p:blipFill>
        <p:spPr>
          <a:xfrm>
            <a:off x="2199542" y="1700808"/>
            <a:ext cx="7992888" cy="4918017"/>
          </a:xfrm>
          <a:prstGeom prst="rect">
            <a:avLst/>
          </a:prstGeom>
          <a:ln>
            <a:solidFill>
              <a:srgbClr val="4E5798"/>
            </a:solidFill>
          </a:ln>
        </p:spPr>
      </p:pic>
    </p:spTree>
    <p:extLst>
      <p:ext uri="{BB962C8B-B14F-4D97-AF65-F5344CB8AC3E}">
        <p14:creationId xmlns:p14="http://schemas.microsoft.com/office/powerpoint/2010/main" val="33066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21805" y="1196752"/>
            <a:ext cx="1070491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לבצע סינון לפי קבוצה במגוון מקומות במערכת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49203" t="16616" r="628" b="56159"/>
          <a:stretch/>
        </p:blipFill>
        <p:spPr>
          <a:xfrm>
            <a:off x="602191" y="1998604"/>
            <a:ext cx="11187590" cy="36603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EFED7C16-FF68-44C8-80FD-03D1FDF95A49}"/>
              </a:ext>
            </a:extLst>
          </p:cNvPr>
          <p:cNvSpPr/>
          <p:nvPr/>
        </p:nvSpPr>
        <p:spPr>
          <a:xfrm>
            <a:off x="6084997" y="5658968"/>
            <a:ext cx="57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בתמונה: סינון רשימת לקוחות לפי קבוצה</a:t>
            </a:r>
          </a:p>
        </p:txBody>
      </p:sp>
    </p:spTree>
    <p:extLst>
      <p:ext uri="{BB962C8B-B14F-4D97-AF65-F5344CB8AC3E}">
        <p14:creationId xmlns:p14="http://schemas.microsoft.com/office/powerpoint/2010/main" val="22377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21805" y="1196752"/>
            <a:ext cx="10704914" cy="57606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לבצע סינון לפי קבוצה במגוון מקומות במערכת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54992" t="16452" b="45119"/>
          <a:stretch/>
        </p:blipFill>
        <p:spPr>
          <a:xfrm>
            <a:off x="2209520" y="1772816"/>
            <a:ext cx="7972931" cy="4104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1AFAE399-449B-44FF-95AE-E56080BC6CE1}"/>
              </a:ext>
            </a:extLst>
          </p:cNvPr>
          <p:cNvSpPr/>
          <p:nvPr/>
        </p:nvSpPr>
        <p:spPr>
          <a:xfrm>
            <a:off x="5881840" y="6021288"/>
            <a:ext cx="539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בתמונה: סינון דוח חידושים לפי קבוצה</a:t>
            </a:r>
          </a:p>
        </p:txBody>
      </p:sp>
    </p:spTree>
    <p:extLst>
      <p:ext uri="{BB962C8B-B14F-4D97-AF65-F5344CB8AC3E}">
        <p14:creationId xmlns:p14="http://schemas.microsoft.com/office/powerpoint/2010/main" val="14452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קבוצות לקוחות – ייצוא לאקסל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10" y="1340768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שימוש יעיל נוסף הוא אפשרות ייצוא קבוצת לקוחות לאקסל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5697" t="17459" r="30536" b="53393"/>
          <a:stretch/>
        </p:blipFill>
        <p:spPr>
          <a:xfrm>
            <a:off x="5806380" y="2276872"/>
            <a:ext cx="5949666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67327" b="53820"/>
          <a:stretch/>
        </p:blipFill>
        <p:spPr>
          <a:xfrm>
            <a:off x="456113" y="2852936"/>
            <a:ext cx="5719285" cy="3498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חץ שמאלה 5"/>
          <p:cNvSpPr/>
          <p:nvPr/>
        </p:nvSpPr>
        <p:spPr>
          <a:xfrm>
            <a:off x="5347306" y="4293096"/>
            <a:ext cx="1656184" cy="50405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26" name="Picture 2" descr="×ª××¦××ª ×ª××× × ×¢×××¨ âªexcel iconâ¬â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7" y="1886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מותאם אישית</PresentationFormat>
  <Paragraphs>33</Paragraphs>
  <Slides>9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Assistant</vt:lpstr>
      <vt:lpstr>Century Gothic</vt:lpstr>
      <vt:lpstr>Gisha</vt:lpstr>
      <vt:lpstr>Open Sans</vt:lpstr>
      <vt:lpstr>Tahoma</vt:lpstr>
      <vt:lpstr>Books 16x9</vt:lpstr>
      <vt:lpstr>הגדרת קבוצות לקוחות </vt:lpstr>
      <vt:lpstr>קבוצות לקוחות</vt:lpstr>
      <vt:lpstr>קבוצות לקוחות</vt:lpstr>
      <vt:lpstr>קבוצות לקוחות</vt:lpstr>
      <vt:lpstr>קבוצות לקוחות</vt:lpstr>
      <vt:lpstr>קבוצות לקוחות</vt:lpstr>
      <vt:lpstr>קבוצות לקוחות</vt:lpstr>
      <vt:lpstr>קבוצות לקוחות</vt:lpstr>
      <vt:lpstr>קבוצות לקוחות – ייצוא לאקסל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